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86" r:id="rId2"/>
    <p:sldId id="489" r:id="rId3"/>
    <p:sldId id="552" r:id="rId4"/>
    <p:sldId id="550" r:id="rId5"/>
    <p:sldId id="551" r:id="rId6"/>
    <p:sldId id="541" r:id="rId7"/>
    <p:sldId id="555" r:id="rId8"/>
    <p:sldId id="549" r:id="rId9"/>
    <p:sldId id="536" r:id="rId10"/>
    <p:sldId id="548" r:id="rId11"/>
    <p:sldId id="515" r:id="rId12"/>
    <p:sldId id="537" r:id="rId13"/>
    <p:sldId id="538" r:id="rId14"/>
    <p:sldId id="542" r:id="rId15"/>
    <p:sldId id="543" r:id="rId16"/>
    <p:sldId id="539" r:id="rId17"/>
    <p:sldId id="559" r:id="rId18"/>
    <p:sldId id="561" r:id="rId19"/>
    <p:sldId id="544" r:id="rId20"/>
    <p:sldId id="545" r:id="rId21"/>
    <p:sldId id="540" r:id="rId22"/>
    <p:sldId id="546" r:id="rId23"/>
    <p:sldId id="554" r:id="rId24"/>
    <p:sldId id="556" r:id="rId25"/>
    <p:sldId id="557" r:id="rId26"/>
    <p:sldId id="520" r:id="rId27"/>
    <p:sldId id="517" r:id="rId28"/>
    <p:sldId id="519" r:id="rId29"/>
    <p:sldId id="523" r:id="rId30"/>
  </p:sldIdLst>
  <p:sldSz cx="12192000" cy="6858000"/>
  <p:notesSz cx="6858000" cy="9144000"/>
  <p:embeddedFontLst>
    <p:embeddedFont>
      <p:font typeface="KoPub돋움체_Pro Medium" panose="020B0600000101010101" charset="-127"/>
      <p:regular r:id="rId31"/>
    </p:embeddedFont>
    <p:embeddedFont>
      <p:font typeface="Microsoft YaHei UI" panose="020B0503020204020204" pitchFamily="34" charset="-122"/>
      <p:regular r:id="rId32"/>
      <p:bold r:id="rId33"/>
    </p:embeddedFont>
    <p:embeddedFont>
      <p:font typeface="나눔스퀘어_ac" panose="020B0600000101010101" pitchFamily="50" charset="-127"/>
      <p:regular r:id="rId34"/>
    </p:embeddedFont>
    <p:embeddedFont>
      <p:font typeface="나눔스퀘어_ac Extra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62A"/>
    <a:srgbClr val="1E1E1E"/>
    <a:srgbClr val="FB9E16"/>
    <a:srgbClr val="B57A30"/>
    <a:srgbClr val="0D01FF"/>
    <a:srgbClr val="FFC000"/>
    <a:srgbClr val="7F7F7F"/>
    <a:srgbClr val="E74A19"/>
    <a:srgbClr val="282F34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5960B-A849-48DA-8B9F-6B4C54FCA6E5}" v="7" dt="2021-03-24T07:39:14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>
                <a:noFill/>
              </a:ln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</c:v>
                </c:pt>
                <c:pt idx="1">
                  <c:v>13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2.5</c:v>
                </c:pt>
                <c:pt idx="9">
                  <c:v>3.6</c:v>
                </c:pt>
                <c:pt idx="10">
                  <c:v>3.7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8E-4CD9-9A75-229F67F27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4820424"/>
        <c:axId val="364819640"/>
      </c:lineChart>
      <c:catAx>
        <c:axId val="364820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4819640"/>
        <c:crosses val="autoZero"/>
        <c:auto val="1"/>
        <c:lblAlgn val="ctr"/>
        <c:lblOffset val="100"/>
        <c:noMultiLvlLbl val="0"/>
      </c:catAx>
      <c:valAx>
        <c:axId val="364819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48204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2021-04-14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0.wd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11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78140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 기반</a:t>
            </a:r>
            <a:r>
              <a:rPr lang="en-US" altLang="ko-KR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및 순찰 알고리즘      </a:t>
            </a:r>
            <a:r>
              <a:rPr lang="en-US" altLang="ko-KR" sz="9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        Crime Data-Based Crime Prediction and Patrol Algorithms</a:t>
            </a:r>
            <a:endParaRPr lang="ko-KR" altLang="en-US" sz="24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2422261"/>
            <a:ext cx="292025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류형주</a:t>
            </a:r>
            <a:r>
              <a:rPr lang="en-US" altLang="ko-KR" sz="16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팀장</a:t>
            </a:r>
            <a:endParaRPr lang="en-US" altLang="ko-KR" sz="105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2016112650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68757" y="3531635"/>
            <a:ext cx="2705159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김동연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2016112622</a:t>
            </a:r>
            <a:endParaRPr lang="ko-KR" altLang="en-US" sz="105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40895" y="4744426"/>
            <a:ext cx="2746340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김영서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2017112596</a:t>
            </a: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구축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CCTV,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 데이터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5EA5F9-EA69-45E7-AC53-A1AE756FB176}"/>
              </a:ext>
            </a:extLst>
          </p:cNvPr>
          <p:cNvGrpSpPr/>
          <p:nvPr/>
        </p:nvGrpSpPr>
        <p:grpSpPr>
          <a:xfrm>
            <a:off x="9211971" y="2343063"/>
            <a:ext cx="2526995" cy="3307710"/>
            <a:chOff x="9211970" y="1889024"/>
            <a:chExt cx="2526995" cy="3307710"/>
          </a:xfrm>
        </p:grpSpPr>
        <p:pic>
          <p:nvPicPr>
            <p:cNvPr id="3" name="그림 2" descr="텍스트, 명판이(가) 표시된 사진&#10;&#10;자동 생성된 설명">
              <a:extLst>
                <a:ext uri="{FF2B5EF4-FFF2-40B4-BE49-F238E27FC236}">
                  <a16:creationId xmlns:a16="http://schemas.microsoft.com/office/drawing/2014/main" id="{C6D55CB6-3D9B-4006-A0D0-7FDF14BC6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514"/>
            <a:stretch/>
          </p:blipFill>
          <p:spPr>
            <a:xfrm>
              <a:off x="9211970" y="1889024"/>
              <a:ext cx="2526993" cy="1511301"/>
            </a:xfrm>
            <a:prstGeom prst="rect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13" name="그림 12" descr="텍스트, 명판이(가) 표시된 사진&#10;&#10;자동 생성된 설명">
              <a:extLst>
                <a:ext uri="{FF2B5EF4-FFF2-40B4-BE49-F238E27FC236}">
                  <a16:creationId xmlns:a16="http://schemas.microsoft.com/office/drawing/2014/main" id="{267D3DD1-BF51-4408-92DF-9C3A1ECAB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1971" y="3661192"/>
              <a:ext cx="2526994" cy="1535542"/>
            </a:xfrm>
            <a:prstGeom prst="rect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53DB121-ABCB-46C3-BC50-FF78EEC1CE9B}"/>
              </a:ext>
            </a:extLst>
          </p:cNvPr>
          <p:cNvGrpSpPr/>
          <p:nvPr/>
        </p:nvGrpSpPr>
        <p:grpSpPr>
          <a:xfrm>
            <a:off x="2497300" y="2343062"/>
            <a:ext cx="2110132" cy="3307711"/>
            <a:chOff x="2412811" y="1889024"/>
            <a:chExt cx="2110132" cy="3307711"/>
          </a:xfrm>
        </p:grpSpPr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CC6DE839-A279-4A3E-B8BF-ABDB0C6AE4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789"/>
            <a:stretch/>
          </p:blipFill>
          <p:spPr>
            <a:xfrm>
              <a:off x="2412815" y="1889024"/>
              <a:ext cx="2110123" cy="1511301"/>
            </a:xfrm>
            <a:prstGeom prst="rect">
              <a:avLst/>
            </a:prstGeom>
            <a:ln w="19050">
              <a:solidFill>
                <a:srgbClr val="92D050"/>
              </a:solidFill>
            </a:ln>
          </p:spPr>
        </p:pic>
        <p:pic>
          <p:nvPicPr>
            <p:cNvPr id="18" name="그림 17" descr="테이블이(가) 표시된 사진&#10;&#10;자동 생성된 설명">
              <a:extLst>
                <a:ext uri="{FF2B5EF4-FFF2-40B4-BE49-F238E27FC236}">
                  <a16:creationId xmlns:a16="http://schemas.microsoft.com/office/drawing/2014/main" id="{C6D1328E-9750-46CF-8844-EDFE55AA6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636" b="26352"/>
            <a:stretch/>
          </p:blipFill>
          <p:spPr>
            <a:xfrm>
              <a:off x="2412811" y="3661193"/>
              <a:ext cx="2110132" cy="1535542"/>
            </a:xfrm>
            <a:prstGeom prst="rect">
              <a:avLst/>
            </a:prstGeom>
            <a:ln w="19050">
              <a:solidFill>
                <a:srgbClr val="92D050"/>
              </a:solidFill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A9C8FB1-1C6D-4902-89F7-6B5CF47EBFBE}"/>
              </a:ext>
            </a:extLst>
          </p:cNvPr>
          <p:cNvSpPr txBox="1"/>
          <p:nvPr/>
        </p:nvSpPr>
        <p:spPr>
          <a:xfrm>
            <a:off x="2248771" y="5704028"/>
            <a:ext cx="2705060" cy="300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CCTV,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 위치의 위도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경도 데이터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수집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E3021FB-AB0E-451B-8C26-BF891C3012AA}"/>
              </a:ext>
            </a:extLst>
          </p:cNvPr>
          <p:cNvSpPr/>
          <p:nvPr/>
        </p:nvSpPr>
        <p:spPr>
          <a:xfrm>
            <a:off x="4774802" y="3748136"/>
            <a:ext cx="458972" cy="3898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DA8EEDE-2B88-4230-BC5C-606352D97474}"/>
              </a:ext>
            </a:extLst>
          </p:cNvPr>
          <p:cNvSpPr/>
          <p:nvPr/>
        </p:nvSpPr>
        <p:spPr>
          <a:xfrm>
            <a:off x="8582185" y="3748136"/>
            <a:ext cx="458972" cy="3898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D9F386-F9D3-4334-8690-A77BAB8E175F}"/>
              </a:ext>
            </a:extLst>
          </p:cNvPr>
          <p:cNvSpPr txBox="1"/>
          <p:nvPr/>
        </p:nvSpPr>
        <p:spPr>
          <a:xfrm>
            <a:off x="5436356" y="4826862"/>
            <a:ext cx="3215640" cy="531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CCTV,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경찰서의 위도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경도 값을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Grid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번호로 변환</a:t>
            </a: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 인근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Grid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의 가중치 차등 지급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03428E-8815-4C5E-9CA2-EFB1D6B3FEB9}"/>
              </a:ext>
            </a:extLst>
          </p:cNvPr>
          <p:cNvSpPr txBox="1"/>
          <p:nvPr/>
        </p:nvSpPr>
        <p:spPr>
          <a:xfrm>
            <a:off x="9078519" y="5679664"/>
            <a:ext cx="2830502" cy="300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가공된 데이터를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CCTV, Police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Table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로 삽입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5BA268A-B56F-43CD-99CB-8FC8ABA4F84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40" b="94679" l="3035" r="96737">
                        <a14:foregroundMark x1="11077" y1="22920" x2="10091" y2="21692"/>
                        <a14:foregroundMark x1="11381" y1="22510" x2="10395" y2="26876"/>
                        <a14:foregroundMark x1="9636" y1="40518" x2="8118" y2="40382"/>
                        <a14:foregroundMark x1="7436" y1="44338" x2="7815" y2="50205"/>
                        <a14:foregroundMark x1="3263" y1="47885" x2="3035" y2="51842"/>
                        <a14:foregroundMark x1="87860" y1="7640" x2="91730" y2="7913"/>
                        <a14:foregroundMark x1="94992" y1="28377" x2="96813" y2="28786"/>
                        <a14:foregroundMark x1="68589" y1="91542" x2="68134" y2="94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" t="3312" r="1825" b="2276"/>
          <a:stretch/>
        </p:blipFill>
        <p:spPr>
          <a:xfrm>
            <a:off x="5385567" y="2979173"/>
            <a:ext cx="3215640" cy="17503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458542-2CAD-45E4-A002-2C1DE6DDFEF7}"/>
              </a:ext>
            </a:extLst>
          </p:cNvPr>
          <p:cNvSpPr txBox="1"/>
          <p:nvPr/>
        </p:nvSpPr>
        <p:spPr>
          <a:xfrm>
            <a:off x="2934246" y="192047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원본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FBF7F5-2645-4C4E-AE46-2EA3F8FB2E5E}"/>
              </a:ext>
            </a:extLst>
          </p:cNvPr>
          <p:cNvSpPr txBox="1"/>
          <p:nvPr/>
        </p:nvSpPr>
        <p:spPr>
          <a:xfrm>
            <a:off x="10253159" y="1919258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구축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유동인구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거주인구 데이터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7A2D6-982D-48B8-88F6-9196F21EFD9D}"/>
              </a:ext>
            </a:extLst>
          </p:cNvPr>
          <p:cNvSpPr txBox="1"/>
          <p:nvPr/>
        </p:nvSpPr>
        <p:spPr>
          <a:xfrm>
            <a:off x="2099530" y="5763927"/>
            <a:ext cx="2815284" cy="300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구별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유동인구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행정동 별 거주인구 데이터 수집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422D224-4DBF-400D-BF19-19E0DD506761}"/>
              </a:ext>
            </a:extLst>
          </p:cNvPr>
          <p:cNvSpPr/>
          <p:nvPr/>
        </p:nvSpPr>
        <p:spPr>
          <a:xfrm>
            <a:off x="4735134" y="3834543"/>
            <a:ext cx="458972" cy="3898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0728C37-8B52-4709-8963-55B36C0097EA}"/>
              </a:ext>
            </a:extLst>
          </p:cNvPr>
          <p:cNvSpPr/>
          <p:nvPr/>
        </p:nvSpPr>
        <p:spPr>
          <a:xfrm>
            <a:off x="8593077" y="3834543"/>
            <a:ext cx="458972" cy="3898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74482C-70E2-47B3-91FB-1DED811E8F14}"/>
              </a:ext>
            </a:extLst>
          </p:cNvPr>
          <p:cNvSpPr txBox="1"/>
          <p:nvPr/>
        </p:nvSpPr>
        <p:spPr>
          <a:xfrm>
            <a:off x="5205244" y="4876609"/>
            <a:ext cx="4116890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중구 그리드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1107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개를 행정동 별로 그룹화</a:t>
            </a: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유동 시간은 아침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오후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저녁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새벽 시간으로 그룹화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지역구별 유동인구 및 행정동 별 거주인구를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Grid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단위로 분배</a:t>
            </a: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C6042C-2DCA-432C-BD9D-1B5FCF68AF47}"/>
              </a:ext>
            </a:extLst>
          </p:cNvPr>
          <p:cNvSpPr txBox="1"/>
          <p:nvPr/>
        </p:nvSpPr>
        <p:spPr>
          <a:xfrm>
            <a:off x="8989768" y="5762973"/>
            <a:ext cx="3202232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가공된 데이터를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Floating, Resident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Table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로 삽입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유동인구는 시간대에 따라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가지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time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으로 그룹화</a:t>
            </a:r>
            <a:b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</a:b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(Morning, Afternoon, Evening, Midnight)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E208537-BCA6-4CE8-8EB8-FE8C0C0D9A85}"/>
              </a:ext>
            </a:extLst>
          </p:cNvPr>
          <p:cNvGrpSpPr/>
          <p:nvPr/>
        </p:nvGrpSpPr>
        <p:grpSpPr>
          <a:xfrm>
            <a:off x="2452116" y="2310857"/>
            <a:ext cx="2124652" cy="3339916"/>
            <a:chOff x="2436718" y="1975289"/>
            <a:chExt cx="2124652" cy="3339916"/>
          </a:xfrm>
        </p:grpSpPr>
        <p:pic>
          <p:nvPicPr>
            <p:cNvPr id="7" name="그림 6" descr="테이블이(가) 표시된 사진&#10;&#10;자동 생성된 설명">
              <a:extLst>
                <a:ext uri="{FF2B5EF4-FFF2-40B4-BE49-F238E27FC236}">
                  <a16:creationId xmlns:a16="http://schemas.microsoft.com/office/drawing/2014/main" id="{219EFD00-298E-4E15-82D2-8FC2E1F6C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066" b="34469"/>
            <a:stretch/>
          </p:blipFill>
          <p:spPr>
            <a:xfrm>
              <a:off x="2436718" y="1975289"/>
              <a:ext cx="2110115" cy="1629105"/>
            </a:xfrm>
            <a:prstGeom prst="rect">
              <a:avLst/>
            </a:prstGeom>
            <a:ln w="19050">
              <a:solidFill>
                <a:srgbClr val="92D050"/>
              </a:solidFill>
            </a:ln>
          </p:spPr>
        </p:pic>
        <p:pic>
          <p:nvPicPr>
            <p:cNvPr id="12" name="그림 11" descr="테이블이(가) 표시된 사진&#10;&#10;자동 생성된 설명">
              <a:extLst>
                <a:ext uri="{FF2B5EF4-FFF2-40B4-BE49-F238E27FC236}">
                  <a16:creationId xmlns:a16="http://schemas.microsoft.com/office/drawing/2014/main" id="{011E4908-9B29-43F4-8E38-D82407437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0157"/>
            <a:stretch/>
          </p:blipFill>
          <p:spPr>
            <a:xfrm>
              <a:off x="2451254" y="3763840"/>
              <a:ext cx="2110116" cy="1551365"/>
            </a:xfrm>
            <a:prstGeom prst="rect">
              <a:avLst/>
            </a:prstGeom>
            <a:ln w="19050">
              <a:solidFill>
                <a:srgbClr val="92D050"/>
              </a:solidFill>
            </a:ln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5BC578E-C602-45A2-82EA-F005A860F015}"/>
              </a:ext>
            </a:extLst>
          </p:cNvPr>
          <p:cNvGrpSpPr/>
          <p:nvPr/>
        </p:nvGrpSpPr>
        <p:grpSpPr>
          <a:xfrm>
            <a:off x="9211968" y="2310856"/>
            <a:ext cx="2531594" cy="3402483"/>
            <a:chOff x="9211968" y="1978366"/>
            <a:chExt cx="2531594" cy="3299379"/>
          </a:xfrm>
        </p:grpSpPr>
        <p:pic>
          <p:nvPicPr>
            <p:cNvPr id="14" name="그림 13" descr="텍스트, 점수판, 영수증이(가) 표시된 사진&#10;&#10;자동 생성된 설명">
              <a:extLst>
                <a:ext uri="{FF2B5EF4-FFF2-40B4-BE49-F238E27FC236}">
                  <a16:creationId xmlns:a16="http://schemas.microsoft.com/office/drawing/2014/main" id="{9F585E1B-2F61-4E83-8F5D-E92A91610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16969"/>
            <a:stretch/>
          </p:blipFill>
          <p:spPr>
            <a:xfrm>
              <a:off x="9650995" y="1978366"/>
              <a:ext cx="1653540" cy="1626027"/>
            </a:xfrm>
            <a:prstGeom prst="rect">
              <a:avLst/>
            </a:prstGeom>
            <a:ln w="12700">
              <a:solidFill>
                <a:srgbClr val="92D050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A285EDF-89DA-410F-A9EB-AF32F4994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126"/>
            <a:stretch/>
          </p:blipFill>
          <p:spPr>
            <a:xfrm>
              <a:off x="9211968" y="3742203"/>
              <a:ext cx="2531594" cy="1535542"/>
            </a:xfrm>
            <a:prstGeom prst="rect">
              <a:avLst/>
            </a:prstGeom>
            <a:ln w="12700">
              <a:solidFill>
                <a:srgbClr val="92D050"/>
              </a:solidFill>
            </a:ln>
          </p:spPr>
        </p:pic>
      </p:grp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E30738A6-17CF-41EB-9072-F9BB8CC3C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45" b="92336" l="2600" r="99000">
                        <a14:foregroundMark x1="15600" y1="41971" x2="8200" y2="47080"/>
                        <a14:foregroundMark x1="8800" y1="54015" x2="5200" y2="58029"/>
                        <a14:foregroundMark x1="4000" y1="49270" x2="2600" y2="47810"/>
                        <a14:foregroundMark x1="3400" y1="60219" x2="2800" y2="61314"/>
                        <a14:foregroundMark x1="85200" y1="12409" x2="89200" y2="11679"/>
                        <a14:foregroundMark x1="92400" y1="5474" x2="93600" y2="14964"/>
                        <a14:foregroundMark x1="99000" y1="28832" x2="95600" y2="30657"/>
                        <a14:foregroundMark x1="69800" y1="92336" x2="70000" y2="88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25" y="3200090"/>
            <a:ext cx="3026862" cy="16587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5DE5D7B-6884-4662-82A5-9FDA1807A1B6}"/>
              </a:ext>
            </a:extLst>
          </p:cNvPr>
          <p:cNvSpPr txBox="1"/>
          <p:nvPr/>
        </p:nvSpPr>
        <p:spPr>
          <a:xfrm>
            <a:off x="10237154" y="1820597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CBE65A-5645-49F0-A7BE-6A08DF3BCDF5}"/>
              </a:ext>
            </a:extLst>
          </p:cNvPr>
          <p:cNvSpPr txBox="1"/>
          <p:nvPr/>
        </p:nvSpPr>
        <p:spPr>
          <a:xfrm>
            <a:off x="2994536" y="182059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원본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374268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구축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DB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구성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C08467-926F-4D91-8C1F-602E1EBBD793}"/>
              </a:ext>
            </a:extLst>
          </p:cNvPr>
          <p:cNvSpPr/>
          <p:nvPr/>
        </p:nvSpPr>
        <p:spPr>
          <a:xfrm>
            <a:off x="2282638" y="2147994"/>
            <a:ext cx="1796990" cy="364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릴레이션</a:t>
            </a:r>
            <a:endParaRPr lang="en-US" altLang="ko-KR" sz="160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030E2BE-C2B3-4941-B741-7547365A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20329"/>
              </p:ext>
            </p:extLst>
          </p:nvPr>
        </p:nvGraphicFramePr>
        <p:xfrm>
          <a:off x="4079627" y="2174797"/>
          <a:ext cx="75049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999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500999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1500999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1500999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  <a:gridCol w="1500999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범죄 유형</a:t>
                      </a:r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날짜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854AAB-1781-4005-ADC6-1FB51E158FE6}"/>
              </a:ext>
            </a:extLst>
          </p:cNvPr>
          <p:cNvSpPr/>
          <p:nvPr/>
        </p:nvSpPr>
        <p:spPr>
          <a:xfrm>
            <a:off x="2282638" y="2804406"/>
            <a:ext cx="1796990" cy="364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날씨 릴레이션</a:t>
            </a:r>
            <a:endParaRPr lang="en-US" altLang="ko-KR" sz="160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55097A-9903-4AE3-A748-357557A469B7}"/>
              </a:ext>
            </a:extLst>
          </p:cNvPr>
          <p:cNvSpPr/>
          <p:nvPr/>
        </p:nvSpPr>
        <p:spPr>
          <a:xfrm>
            <a:off x="2282638" y="3480757"/>
            <a:ext cx="1796990" cy="36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CCTV</a:t>
            </a: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릴레이션</a:t>
            </a:r>
            <a:endParaRPr lang="en-US" altLang="ko-KR" sz="160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FC7443-992A-4214-AE28-4AC7864F1049}"/>
              </a:ext>
            </a:extLst>
          </p:cNvPr>
          <p:cNvSpPr/>
          <p:nvPr/>
        </p:nvSpPr>
        <p:spPr>
          <a:xfrm>
            <a:off x="2282638" y="4162995"/>
            <a:ext cx="1796990" cy="36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 릴레이션</a:t>
            </a:r>
            <a:endParaRPr lang="en-US" altLang="ko-KR" sz="160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447121C6-D859-496A-A9C1-5EE04363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496476"/>
              </p:ext>
            </p:extLst>
          </p:nvPr>
        </p:nvGraphicFramePr>
        <p:xfrm>
          <a:off x="4079628" y="2804404"/>
          <a:ext cx="7504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278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918810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960198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720149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  <a:gridCol w="720149">
                  <a:extLst>
                    <a:ext uri="{9D8B030D-6E8A-4147-A177-3AD203B41FA5}">
                      <a16:colId xmlns:a16="http://schemas.microsoft.com/office/drawing/2014/main" val="178909180"/>
                    </a:ext>
                  </a:extLst>
                </a:gridCol>
                <a:gridCol w="902255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  <a:gridCol w="1011580">
                  <a:extLst>
                    <a:ext uri="{9D8B030D-6E8A-4147-A177-3AD203B41FA5}">
                      <a16:colId xmlns:a16="http://schemas.microsoft.com/office/drawing/2014/main" val="2369398806"/>
                    </a:ext>
                  </a:extLst>
                </a:gridCol>
                <a:gridCol w="1011580">
                  <a:extLst>
                    <a:ext uri="{9D8B030D-6E8A-4147-A177-3AD203B41FA5}">
                      <a16:colId xmlns:a16="http://schemas.microsoft.com/office/drawing/2014/main" val="3376022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날짜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기온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강수량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풍속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습도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일조량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적설량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전운량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BE4E1064-F478-4CF4-A48C-CCDF3E161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957297"/>
              </p:ext>
            </p:extLst>
          </p:nvPr>
        </p:nvGraphicFramePr>
        <p:xfrm>
          <a:off x="4079628" y="3482236"/>
          <a:ext cx="7504997" cy="369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999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500999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2370181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2132818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</a:tblGrid>
              <a:tr h="369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CCTV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15C11E91-992F-49FA-929E-4C2E167F4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803269"/>
              </p:ext>
            </p:extLst>
          </p:nvPr>
        </p:nvGraphicFramePr>
        <p:xfrm>
          <a:off x="4079628" y="4162804"/>
          <a:ext cx="750499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999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500999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2370181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2132818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경찰서 가중치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FC7443-992A-4214-AE28-4AC7864F1049}"/>
              </a:ext>
            </a:extLst>
          </p:cNvPr>
          <p:cNvSpPr/>
          <p:nvPr/>
        </p:nvSpPr>
        <p:spPr>
          <a:xfrm>
            <a:off x="2282637" y="4845043"/>
            <a:ext cx="1796990" cy="364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거주인구 릴레이션</a:t>
            </a:r>
            <a:endParaRPr lang="en-US" altLang="ko-KR" sz="160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aphicFrame>
        <p:nvGraphicFramePr>
          <p:cNvPr id="28" name="표 3">
            <a:extLst>
              <a:ext uri="{FF2B5EF4-FFF2-40B4-BE49-F238E27FC236}">
                <a16:creationId xmlns:a16="http://schemas.microsoft.com/office/drawing/2014/main" id="{15C11E91-992F-49FA-929E-4C2E167F4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793250"/>
              </p:ext>
            </p:extLst>
          </p:nvPr>
        </p:nvGraphicFramePr>
        <p:xfrm>
          <a:off x="4079627" y="4845043"/>
          <a:ext cx="7504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1169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3503830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거주인구 수</a:t>
                      </a:r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30FC7443-992A-4214-AE28-4AC7864F1049}"/>
              </a:ext>
            </a:extLst>
          </p:cNvPr>
          <p:cNvSpPr/>
          <p:nvPr/>
        </p:nvSpPr>
        <p:spPr>
          <a:xfrm>
            <a:off x="2282637" y="5495403"/>
            <a:ext cx="1796994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유동인구 릴레이션</a:t>
            </a:r>
            <a:endParaRPr lang="en-US" altLang="ko-KR" sz="160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aphicFrame>
        <p:nvGraphicFramePr>
          <p:cNvPr id="30" name="표 3">
            <a:extLst>
              <a:ext uri="{FF2B5EF4-FFF2-40B4-BE49-F238E27FC236}">
                <a16:creationId xmlns:a16="http://schemas.microsoft.com/office/drawing/2014/main" id="{15C11E91-992F-49FA-929E-4C2E167F4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061938"/>
              </p:ext>
            </p:extLst>
          </p:nvPr>
        </p:nvGraphicFramePr>
        <p:xfrm>
          <a:off x="4079627" y="5501609"/>
          <a:ext cx="7504999" cy="37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000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2370181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2132818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</a:tblGrid>
              <a:tr h="370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시간대</a:t>
                      </a:r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유동인구 수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870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구축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데이터셋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" name="화살표: 왼쪽/오른쪽/위쪽 2">
            <a:extLst>
              <a:ext uri="{FF2B5EF4-FFF2-40B4-BE49-F238E27FC236}">
                <a16:creationId xmlns:a16="http://schemas.microsoft.com/office/drawing/2014/main" id="{7D02EEC1-97AD-454D-8FB1-8B9EBA8E47B6}"/>
              </a:ext>
            </a:extLst>
          </p:cNvPr>
          <p:cNvSpPr/>
          <p:nvPr/>
        </p:nvSpPr>
        <p:spPr>
          <a:xfrm rot="10800000">
            <a:off x="4919941" y="1979318"/>
            <a:ext cx="4676775" cy="1941255"/>
          </a:xfrm>
          <a:prstGeom prst="leftRightUpArrow">
            <a:avLst>
              <a:gd name="adj1" fmla="val 16803"/>
              <a:gd name="adj2" fmla="val 24180"/>
              <a:gd name="adj3" fmla="val 25000"/>
            </a:avLst>
          </a:prstGeom>
          <a:solidFill>
            <a:srgbClr val="FFC000">
              <a:alpha val="43137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7EEF1E-ADE0-4E05-AC59-D3ADA8E452CA}"/>
              </a:ext>
            </a:extLst>
          </p:cNvPr>
          <p:cNvSpPr/>
          <p:nvPr/>
        </p:nvSpPr>
        <p:spPr>
          <a:xfrm>
            <a:off x="5000684" y="1929159"/>
            <a:ext cx="426182" cy="1125658"/>
          </a:xfrm>
          <a:prstGeom prst="rect">
            <a:avLst/>
          </a:prstGeom>
          <a:solidFill>
            <a:srgbClr val="2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933225-2DEE-4EAE-8903-9296AAD5C50B}"/>
              </a:ext>
            </a:extLst>
          </p:cNvPr>
          <p:cNvSpPr/>
          <p:nvPr/>
        </p:nvSpPr>
        <p:spPr>
          <a:xfrm>
            <a:off x="8967216" y="1910052"/>
            <a:ext cx="426182" cy="1125658"/>
          </a:xfrm>
          <a:prstGeom prst="rect">
            <a:avLst/>
          </a:prstGeom>
          <a:solidFill>
            <a:srgbClr val="2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A7DD76A-77A9-46D3-85B2-9908458286DB}"/>
              </a:ext>
            </a:extLst>
          </p:cNvPr>
          <p:cNvSpPr/>
          <p:nvPr/>
        </p:nvSpPr>
        <p:spPr>
          <a:xfrm>
            <a:off x="3325371" y="2167273"/>
            <a:ext cx="2734210" cy="5339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49A087C-3C1A-44C6-8787-93CD16B7FD30}"/>
              </a:ext>
            </a:extLst>
          </p:cNvPr>
          <p:cNvSpPr/>
          <p:nvPr/>
        </p:nvSpPr>
        <p:spPr>
          <a:xfrm>
            <a:off x="8303689" y="2180323"/>
            <a:ext cx="2734210" cy="5339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날씨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9906E79-B953-4C85-B671-C4683FCF8185}"/>
              </a:ext>
            </a:extLst>
          </p:cNvPr>
          <p:cNvSpPr/>
          <p:nvPr/>
        </p:nvSpPr>
        <p:spPr>
          <a:xfrm>
            <a:off x="6141633" y="4054440"/>
            <a:ext cx="2244108" cy="5339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CRIME_WEATHER</a:t>
            </a:r>
            <a:endParaRPr lang="ko-KR" altLang="en-US" dirty="0">
              <a:solidFill>
                <a:prstClr val="black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DA6B3D7-BB37-4F2E-BC87-96C10684C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793"/>
          <a:stretch/>
        </p:blipFill>
        <p:spPr>
          <a:xfrm>
            <a:off x="2963931" y="4675692"/>
            <a:ext cx="8599512" cy="1620333"/>
          </a:xfrm>
          <a:prstGeom prst="rect">
            <a:avLst/>
          </a:prstGeom>
          <a:ln>
            <a:solidFill>
              <a:srgbClr val="92D050"/>
            </a:solidFill>
          </a:ln>
        </p:spPr>
      </p:pic>
      <p:graphicFrame>
        <p:nvGraphicFramePr>
          <p:cNvPr id="31" name="표 3">
            <a:extLst>
              <a:ext uri="{FF2B5EF4-FFF2-40B4-BE49-F238E27FC236}">
                <a16:creationId xmlns:a16="http://schemas.microsoft.com/office/drawing/2014/main" id="{1F0C197C-99D4-496F-8AF4-3872D4FE5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915495"/>
              </p:ext>
            </p:extLst>
          </p:nvPr>
        </p:nvGraphicFramePr>
        <p:xfrm>
          <a:off x="2496916" y="2782275"/>
          <a:ext cx="4353320" cy="263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664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870664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870664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870664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  <a:gridCol w="870664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</a:tblGrid>
              <a:tr h="263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범죄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날짜시간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32" name="표 3">
            <a:extLst>
              <a:ext uri="{FF2B5EF4-FFF2-40B4-BE49-F238E27FC236}">
                <a16:creationId xmlns:a16="http://schemas.microsoft.com/office/drawing/2014/main" id="{0426403F-90B1-46DF-84A6-5612028D8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134835"/>
              </p:ext>
            </p:extLst>
          </p:nvPr>
        </p:nvGraphicFramePr>
        <p:xfrm>
          <a:off x="7628835" y="2771770"/>
          <a:ext cx="4352400" cy="26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82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441618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544050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544050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  <a:gridCol w="544050">
                  <a:extLst>
                    <a:ext uri="{9D8B030D-6E8A-4147-A177-3AD203B41FA5}">
                      <a16:colId xmlns:a16="http://schemas.microsoft.com/office/drawing/2014/main" val="178909180"/>
                    </a:ext>
                  </a:extLst>
                </a:gridCol>
                <a:gridCol w="544050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  <a:gridCol w="544050">
                  <a:extLst>
                    <a:ext uri="{9D8B030D-6E8A-4147-A177-3AD203B41FA5}">
                      <a16:colId xmlns:a16="http://schemas.microsoft.com/office/drawing/2014/main" val="2369398806"/>
                    </a:ext>
                  </a:extLst>
                </a:gridCol>
                <a:gridCol w="544050">
                  <a:extLst>
                    <a:ext uri="{9D8B030D-6E8A-4147-A177-3AD203B41FA5}">
                      <a16:colId xmlns:a16="http://schemas.microsoft.com/office/drawing/2014/main" val="3376022946"/>
                    </a:ext>
                  </a:extLst>
                </a:gridCol>
              </a:tblGrid>
              <a:tr h="2639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날짜시간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기온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강수량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풍속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일조량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적설량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전운량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DC5B96AA-F704-4ED6-8705-52DF8FDFF871}"/>
              </a:ext>
            </a:extLst>
          </p:cNvPr>
          <p:cNvSpPr txBox="1"/>
          <p:nvPr/>
        </p:nvSpPr>
        <p:spPr>
          <a:xfrm>
            <a:off x="8385741" y="4085478"/>
            <a:ext cx="2868409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정보 및 범죄 당시 날씨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32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화살표: 왼쪽/오른쪽/위쪽 36">
            <a:extLst>
              <a:ext uri="{FF2B5EF4-FFF2-40B4-BE49-F238E27FC236}">
                <a16:creationId xmlns:a16="http://schemas.microsoft.com/office/drawing/2014/main" id="{0CC49132-AE54-4E39-A041-4AB939B82C2F}"/>
              </a:ext>
            </a:extLst>
          </p:cNvPr>
          <p:cNvSpPr/>
          <p:nvPr/>
        </p:nvSpPr>
        <p:spPr>
          <a:xfrm rot="10800000">
            <a:off x="3569968" y="1971931"/>
            <a:ext cx="7021292" cy="1941255"/>
          </a:xfrm>
          <a:prstGeom prst="leftRightUpArrow">
            <a:avLst>
              <a:gd name="adj1" fmla="val 16803"/>
              <a:gd name="adj2" fmla="val 24180"/>
              <a:gd name="adj3" fmla="val 25000"/>
            </a:avLst>
          </a:prstGeom>
          <a:solidFill>
            <a:srgbClr val="FFC000">
              <a:alpha val="43137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7B8B46C-1B69-4B0B-A31E-08C1CF06006B}"/>
              </a:ext>
            </a:extLst>
          </p:cNvPr>
          <p:cNvSpPr/>
          <p:nvPr/>
        </p:nvSpPr>
        <p:spPr>
          <a:xfrm>
            <a:off x="10055937" y="2001471"/>
            <a:ext cx="426182" cy="1125658"/>
          </a:xfrm>
          <a:prstGeom prst="rect">
            <a:avLst/>
          </a:prstGeom>
          <a:solidFill>
            <a:srgbClr val="2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FA53174-5D20-4112-990E-D4871EECE05A}"/>
              </a:ext>
            </a:extLst>
          </p:cNvPr>
          <p:cNvSpPr/>
          <p:nvPr/>
        </p:nvSpPr>
        <p:spPr>
          <a:xfrm>
            <a:off x="3722306" y="1946076"/>
            <a:ext cx="426182" cy="1125658"/>
          </a:xfrm>
          <a:prstGeom prst="rect">
            <a:avLst/>
          </a:prstGeom>
          <a:solidFill>
            <a:srgbClr val="2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구축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A7DD76A-77A9-46D3-85B2-9908458286DB}"/>
              </a:ext>
            </a:extLst>
          </p:cNvPr>
          <p:cNvSpPr/>
          <p:nvPr/>
        </p:nvSpPr>
        <p:spPr>
          <a:xfrm>
            <a:off x="2438367" y="2176974"/>
            <a:ext cx="1711153" cy="5339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CCTV</a:t>
            </a:r>
            <a:endParaRPr lang="ko-KR" altLang="en-US" dirty="0">
              <a:solidFill>
                <a:prstClr val="black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데이터셋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7" name="사각형: 둥근 모서리 1">
            <a:extLst>
              <a:ext uri="{FF2B5EF4-FFF2-40B4-BE49-F238E27FC236}">
                <a16:creationId xmlns:a16="http://schemas.microsoft.com/office/drawing/2014/main" id="{7A7DD76A-77A9-46D3-85B2-9908458286DB}"/>
              </a:ext>
            </a:extLst>
          </p:cNvPr>
          <p:cNvSpPr/>
          <p:nvPr/>
        </p:nvSpPr>
        <p:spPr>
          <a:xfrm>
            <a:off x="4873075" y="2202945"/>
            <a:ext cx="1711153" cy="5339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</a:t>
            </a:r>
          </a:p>
        </p:txBody>
      </p:sp>
      <p:sp>
        <p:nvSpPr>
          <p:cNvPr id="28" name="사각형: 둥근 모서리 1">
            <a:extLst>
              <a:ext uri="{FF2B5EF4-FFF2-40B4-BE49-F238E27FC236}">
                <a16:creationId xmlns:a16="http://schemas.microsoft.com/office/drawing/2014/main" id="{7A7DD76A-77A9-46D3-85B2-9908458286DB}"/>
              </a:ext>
            </a:extLst>
          </p:cNvPr>
          <p:cNvSpPr/>
          <p:nvPr/>
        </p:nvSpPr>
        <p:spPr>
          <a:xfrm>
            <a:off x="7616038" y="2163750"/>
            <a:ext cx="1711153" cy="5339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유동인구</a:t>
            </a:r>
          </a:p>
        </p:txBody>
      </p:sp>
      <p:sp>
        <p:nvSpPr>
          <p:cNvPr id="29" name="사각형: 둥근 모서리 1">
            <a:extLst>
              <a:ext uri="{FF2B5EF4-FFF2-40B4-BE49-F238E27FC236}">
                <a16:creationId xmlns:a16="http://schemas.microsoft.com/office/drawing/2014/main" id="{7A7DD76A-77A9-46D3-85B2-9908458286DB}"/>
              </a:ext>
            </a:extLst>
          </p:cNvPr>
          <p:cNvSpPr/>
          <p:nvPr/>
        </p:nvSpPr>
        <p:spPr>
          <a:xfrm>
            <a:off x="10055938" y="2176974"/>
            <a:ext cx="1711153" cy="5339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거주인구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350C319-2BDB-411B-B6F8-77F79FF1CC39}"/>
              </a:ext>
            </a:extLst>
          </p:cNvPr>
          <p:cNvSpPr/>
          <p:nvPr/>
        </p:nvSpPr>
        <p:spPr>
          <a:xfrm>
            <a:off x="5969992" y="3995542"/>
            <a:ext cx="2244108" cy="5339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GRID</a:t>
            </a:r>
            <a:endParaRPr lang="ko-KR" altLang="en-US" dirty="0">
              <a:solidFill>
                <a:prstClr val="black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10F2D5-C767-4B50-9D23-0A0CE35C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214"/>
          <a:stretch/>
        </p:blipFill>
        <p:spPr>
          <a:xfrm>
            <a:off x="4223116" y="4611869"/>
            <a:ext cx="5737860" cy="1684343"/>
          </a:xfrm>
          <a:prstGeom prst="rect">
            <a:avLst/>
          </a:prstGeom>
          <a:ln>
            <a:solidFill>
              <a:srgbClr val="92D050"/>
            </a:solidFill>
          </a:ln>
        </p:spPr>
      </p:pic>
      <p:graphicFrame>
        <p:nvGraphicFramePr>
          <p:cNvPr id="56" name="표 3">
            <a:extLst>
              <a:ext uri="{FF2B5EF4-FFF2-40B4-BE49-F238E27FC236}">
                <a16:creationId xmlns:a16="http://schemas.microsoft.com/office/drawing/2014/main" id="{26DBF5B5-8703-493C-BDBA-2779CC4D7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146042"/>
              </p:ext>
            </p:extLst>
          </p:nvPr>
        </p:nvGraphicFramePr>
        <p:xfrm>
          <a:off x="2112127" y="3038525"/>
          <a:ext cx="2275189" cy="26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039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443777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721435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654938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</a:tblGrid>
              <a:tr h="262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CCTV</a:t>
                      </a:r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57" name="표 3">
            <a:extLst>
              <a:ext uri="{FF2B5EF4-FFF2-40B4-BE49-F238E27FC236}">
                <a16:creationId xmlns:a16="http://schemas.microsoft.com/office/drawing/2014/main" id="{B32BDA07-F113-479E-984E-08C1DA7C2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577486"/>
              </p:ext>
            </p:extLst>
          </p:nvPr>
        </p:nvGraphicFramePr>
        <p:xfrm>
          <a:off x="4582309" y="3046567"/>
          <a:ext cx="2168115" cy="256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623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433623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638139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</a:tblGrid>
              <a:tr h="2561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경찰서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58" name="표 3">
            <a:extLst>
              <a:ext uri="{FF2B5EF4-FFF2-40B4-BE49-F238E27FC236}">
                <a16:creationId xmlns:a16="http://schemas.microsoft.com/office/drawing/2014/main" id="{B23975FE-4C94-442D-BA5E-731CD0280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489009"/>
              </p:ext>
            </p:extLst>
          </p:nvPr>
        </p:nvGraphicFramePr>
        <p:xfrm>
          <a:off x="7410805" y="3039541"/>
          <a:ext cx="2168116" cy="26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058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084058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</a:tblGrid>
              <a:tr h="262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거주인구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59" name="표 3">
            <a:extLst>
              <a:ext uri="{FF2B5EF4-FFF2-40B4-BE49-F238E27FC236}">
                <a16:creationId xmlns:a16="http://schemas.microsoft.com/office/drawing/2014/main" id="{97B39551-9DCF-4ABF-BCB9-1E99835BC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476339"/>
              </p:ext>
            </p:extLst>
          </p:nvPr>
        </p:nvGraphicFramePr>
        <p:xfrm>
          <a:off x="9773914" y="3038525"/>
          <a:ext cx="2275200" cy="26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400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758400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758400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</a:tblGrid>
              <a:tr h="262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시간대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유동인구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5F1ACD7E-F16C-4A21-8FC6-B2873E32FA2B}"/>
              </a:ext>
            </a:extLst>
          </p:cNvPr>
          <p:cNvSpPr txBox="1"/>
          <p:nvPr/>
        </p:nvSpPr>
        <p:spPr>
          <a:xfrm>
            <a:off x="8214100" y="4005955"/>
            <a:ext cx="3361595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그리드 내 고정된 값을 갖는 변수들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465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구축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데이터셋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</p:txBody>
      </p:sp>
      <p:sp>
        <p:nvSpPr>
          <p:cNvPr id="33" name="화살표: 왼쪽/오른쪽/위쪽 32">
            <a:extLst>
              <a:ext uri="{FF2B5EF4-FFF2-40B4-BE49-F238E27FC236}">
                <a16:creationId xmlns:a16="http://schemas.microsoft.com/office/drawing/2014/main" id="{C9D3900B-10E7-4821-9A02-FA83127052C6}"/>
              </a:ext>
            </a:extLst>
          </p:cNvPr>
          <p:cNvSpPr/>
          <p:nvPr/>
        </p:nvSpPr>
        <p:spPr>
          <a:xfrm rot="10800000">
            <a:off x="4865027" y="1979318"/>
            <a:ext cx="4676775" cy="1941255"/>
          </a:xfrm>
          <a:prstGeom prst="leftRightUpArrow">
            <a:avLst>
              <a:gd name="adj1" fmla="val 16803"/>
              <a:gd name="adj2" fmla="val 24180"/>
              <a:gd name="adj3" fmla="val 25000"/>
            </a:avLst>
          </a:prstGeom>
          <a:solidFill>
            <a:srgbClr val="FFC000">
              <a:alpha val="43137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44B0352-F859-44FE-9350-EC50E7C45656}"/>
              </a:ext>
            </a:extLst>
          </p:cNvPr>
          <p:cNvSpPr/>
          <p:nvPr/>
        </p:nvSpPr>
        <p:spPr>
          <a:xfrm>
            <a:off x="5000684" y="1929159"/>
            <a:ext cx="426182" cy="1125658"/>
          </a:xfrm>
          <a:prstGeom prst="rect">
            <a:avLst/>
          </a:prstGeom>
          <a:solidFill>
            <a:srgbClr val="2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B3B33-E799-498C-80F0-9B39539D9CC6}"/>
              </a:ext>
            </a:extLst>
          </p:cNvPr>
          <p:cNvSpPr/>
          <p:nvPr/>
        </p:nvSpPr>
        <p:spPr>
          <a:xfrm>
            <a:off x="8967216" y="1910052"/>
            <a:ext cx="426182" cy="1125658"/>
          </a:xfrm>
          <a:prstGeom prst="rect">
            <a:avLst/>
          </a:prstGeom>
          <a:solidFill>
            <a:srgbClr val="212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C1015ED-5EF7-472E-8B54-233A8940F520}"/>
              </a:ext>
            </a:extLst>
          </p:cNvPr>
          <p:cNvSpPr/>
          <p:nvPr/>
        </p:nvSpPr>
        <p:spPr>
          <a:xfrm>
            <a:off x="3325371" y="2167273"/>
            <a:ext cx="2734210" cy="5339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CRIME_WEATHER</a:t>
            </a:r>
            <a:endParaRPr lang="ko-KR" altLang="en-US" dirty="0">
              <a:solidFill>
                <a:prstClr val="black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E8F57C2-CF77-4ADD-8F31-5885AFB18961}"/>
              </a:ext>
            </a:extLst>
          </p:cNvPr>
          <p:cNvSpPr/>
          <p:nvPr/>
        </p:nvSpPr>
        <p:spPr>
          <a:xfrm>
            <a:off x="8303689" y="2180323"/>
            <a:ext cx="2734210" cy="5339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GRID</a:t>
            </a:r>
            <a:endParaRPr lang="ko-KR" altLang="en-US" dirty="0">
              <a:solidFill>
                <a:prstClr val="black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6FB5503-B448-45C6-BB42-24A8BD8F1E30}"/>
              </a:ext>
            </a:extLst>
          </p:cNvPr>
          <p:cNvSpPr/>
          <p:nvPr/>
        </p:nvSpPr>
        <p:spPr>
          <a:xfrm>
            <a:off x="6081360" y="4002612"/>
            <a:ext cx="2244108" cy="5339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DATASET</a:t>
            </a:r>
            <a:endParaRPr lang="ko-KR" altLang="en-US" dirty="0">
              <a:solidFill>
                <a:prstClr val="black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aphicFrame>
        <p:nvGraphicFramePr>
          <p:cNvPr id="40" name="표 3">
            <a:extLst>
              <a:ext uri="{FF2B5EF4-FFF2-40B4-BE49-F238E27FC236}">
                <a16:creationId xmlns:a16="http://schemas.microsoft.com/office/drawing/2014/main" id="{8F3D361F-38CA-4DF0-9215-3D5EDEF64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33004"/>
              </p:ext>
            </p:extLst>
          </p:nvPr>
        </p:nvGraphicFramePr>
        <p:xfrm>
          <a:off x="2515002" y="2974156"/>
          <a:ext cx="4188210" cy="26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035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698035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698035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698035">
                  <a:extLst>
                    <a:ext uri="{9D8B030D-6E8A-4147-A177-3AD203B41FA5}">
                      <a16:colId xmlns:a16="http://schemas.microsoft.com/office/drawing/2014/main" val="2661137533"/>
                    </a:ext>
                  </a:extLst>
                </a:gridCol>
                <a:gridCol w="698035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  <a:gridCol w="698035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</a:tblGrid>
              <a:tr h="262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날짜시간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계절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범행종류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time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41" name="표 3">
            <a:extLst>
              <a:ext uri="{FF2B5EF4-FFF2-40B4-BE49-F238E27FC236}">
                <a16:creationId xmlns:a16="http://schemas.microsoft.com/office/drawing/2014/main" id="{8A0A86B2-8619-4662-B715-CED6B6AEA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90381"/>
              </p:ext>
            </p:extLst>
          </p:nvPr>
        </p:nvGraphicFramePr>
        <p:xfrm>
          <a:off x="7703617" y="2973016"/>
          <a:ext cx="3786197" cy="263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841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512224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631033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631033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  <a:gridCol w="631033">
                  <a:extLst>
                    <a:ext uri="{9D8B030D-6E8A-4147-A177-3AD203B41FA5}">
                      <a16:colId xmlns:a16="http://schemas.microsoft.com/office/drawing/2014/main" val="178909180"/>
                    </a:ext>
                  </a:extLst>
                </a:gridCol>
                <a:gridCol w="631033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</a:tblGrid>
              <a:tr h="2639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Grid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time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CCTV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Police</a:t>
                      </a:r>
                      <a:endParaRPr lang="ko-KR" altLang="en-US" sz="1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거주인구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유동인구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pic>
        <p:nvPicPr>
          <p:cNvPr id="10" name="그림 9" descr="텍스트, 컴퓨터이(가) 표시된 사진&#10;&#10;자동 생성된 설명">
            <a:extLst>
              <a:ext uri="{FF2B5EF4-FFF2-40B4-BE49-F238E27FC236}">
                <a16:creationId xmlns:a16="http://schemas.microsoft.com/office/drawing/2014/main" id="{7EC1D2D8-0449-4561-B78D-28F9A82D3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667" y="4621546"/>
            <a:ext cx="9418229" cy="164082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A6473AD-4362-4733-A0CD-46ACD7F58A03}"/>
              </a:ext>
            </a:extLst>
          </p:cNvPr>
          <p:cNvSpPr txBox="1"/>
          <p:nvPr/>
        </p:nvSpPr>
        <p:spPr>
          <a:xfrm>
            <a:off x="8303689" y="4056943"/>
            <a:ext cx="3888311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정보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당시 날씨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해당 그리드 내 정보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303119-5D4D-4357-BD00-5880E3A89E51}"/>
              </a:ext>
            </a:extLst>
          </p:cNvPr>
          <p:cNvSpPr txBox="1"/>
          <p:nvPr/>
        </p:nvSpPr>
        <p:spPr>
          <a:xfrm>
            <a:off x="3430822" y="1690202"/>
            <a:ext cx="2868409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정보 및 범죄 당시 날씨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98FF37-16C5-4225-A43B-F7A1A4884F6A}"/>
              </a:ext>
            </a:extLst>
          </p:cNvPr>
          <p:cNvSpPr txBox="1"/>
          <p:nvPr/>
        </p:nvSpPr>
        <p:spPr>
          <a:xfrm>
            <a:off x="8397893" y="1720817"/>
            <a:ext cx="2825282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그리드 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CCTV,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경찰서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인구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9" name="Picture 2" descr="체크표시png 사진, 이미지, 일러스트, 캘리그라피 - 크라우드픽">
            <a:extLst>
              <a:ext uri="{FF2B5EF4-FFF2-40B4-BE49-F238E27FC236}">
                <a16:creationId xmlns:a16="http://schemas.microsoft.com/office/drawing/2014/main" id="{E66F3FD7-982B-4B15-B164-096368B47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6" t="28492" r="31175" b="33127"/>
          <a:stretch/>
        </p:blipFill>
        <p:spPr bwMode="auto">
          <a:xfrm>
            <a:off x="7690174" y="3696840"/>
            <a:ext cx="834013" cy="8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76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분석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분석 모델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설계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DDA749-E359-4D3F-A546-379492D2D7E4}"/>
              </a:ext>
            </a:extLst>
          </p:cNvPr>
          <p:cNvGrpSpPr/>
          <p:nvPr/>
        </p:nvGrpSpPr>
        <p:grpSpPr>
          <a:xfrm>
            <a:off x="3285817" y="1786225"/>
            <a:ext cx="7179486" cy="1186884"/>
            <a:chOff x="6430945" y="1762929"/>
            <a:chExt cx="5179869" cy="118688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B677184-3983-4296-BE0F-C01D6DE50253}"/>
                </a:ext>
              </a:extLst>
            </p:cNvPr>
            <p:cNvSpPr/>
            <p:nvPr/>
          </p:nvSpPr>
          <p:spPr>
            <a:xfrm>
              <a:off x="6430945" y="2095770"/>
              <a:ext cx="5179869" cy="854043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가을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계절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 오는 날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날씨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오후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시간</a:t>
              </a:r>
              <a:r>
                <a:rPr lang="en-US" altLang="ko-KR" dirty="0">
                  <a:solidFill>
                    <a:schemeClr val="accent1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어느 지역이</a:t>
              </a:r>
              <a:endPara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범죄위험이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높은 지 판단하는 모델을 만들자</a:t>
              </a:r>
              <a:r>
                <a:rPr lang="en-US" altLang="ko-KR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!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78AC5B-F9B4-4BF7-8A36-11620A262EEF}"/>
                </a:ext>
              </a:extLst>
            </p:cNvPr>
            <p:cNvSpPr txBox="1"/>
            <p:nvPr/>
          </p:nvSpPr>
          <p:spPr>
            <a:xfrm>
              <a:off x="8249060" y="1762929"/>
              <a:ext cx="15745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시나리오</a:t>
              </a:r>
              <a:r>
                <a:rPr lang="en-US" altLang="ko-KR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설정</a:t>
              </a: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19C984E-4485-40FB-85C3-864747357805}"/>
              </a:ext>
            </a:extLst>
          </p:cNvPr>
          <p:cNvSpPr/>
          <p:nvPr/>
        </p:nvSpPr>
        <p:spPr>
          <a:xfrm>
            <a:off x="3285817" y="3919250"/>
            <a:ext cx="1428700" cy="1731523"/>
          </a:xfrm>
          <a:prstGeom prst="roundRect">
            <a:avLst/>
          </a:prstGeom>
          <a:solidFill>
            <a:srgbClr val="1E1E1E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FA8DA08D-1B26-4318-A3BB-5BE75D29249D}"/>
              </a:ext>
            </a:extLst>
          </p:cNvPr>
          <p:cNvSpPr/>
          <p:nvPr/>
        </p:nvSpPr>
        <p:spPr>
          <a:xfrm>
            <a:off x="4943520" y="4614574"/>
            <a:ext cx="543945" cy="340874"/>
          </a:xfrm>
          <a:prstGeom prst="rightArrow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5D01E4-391D-4C75-AC47-51C96DC12F33}"/>
              </a:ext>
            </a:extLst>
          </p:cNvPr>
          <p:cNvSpPr txBox="1"/>
          <p:nvPr/>
        </p:nvSpPr>
        <p:spPr>
          <a:xfrm>
            <a:off x="6250530" y="3569887"/>
            <a:ext cx="3694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가을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 오는 날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오후의 </a:t>
            </a:r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Grid 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 정보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4CDC5C-7458-4A13-A8C1-9690FEF0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96" y="4074845"/>
            <a:ext cx="1239142" cy="14653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70423ED-6B4A-49E1-A3EE-26550DD0CC3A}"/>
              </a:ext>
            </a:extLst>
          </p:cNvPr>
          <p:cNvSpPr txBox="1"/>
          <p:nvPr/>
        </p:nvSpPr>
        <p:spPr>
          <a:xfrm>
            <a:off x="3596723" y="3569887"/>
            <a:ext cx="806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sz="1600" dirty="0">
              <a:solidFill>
                <a:schemeClr val="accent4">
                  <a:lumMod val="40000"/>
                  <a:lumOff val="6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CEF953A-1526-42C2-BDCA-934D0A28A99B}"/>
              </a:ext>
            </a:extLst>
          </p:cNvPr>
          <p:cNvSpPr/>
          <p:nvPr/>
        </p:nvSpPr>
        <p:spPr>
          <a:xfrm>
            <a:off x="5716467" y="3919250"/>
            <a:ext cx="4762169" cy="1731523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8E2E809-D343-46CC-B379-BD9E87B50C60}"/>
              </a:ext>
            </a:extLst>
          </p:cNvPr>
          <p:cNvSpPr/>
          <p:nvPr/>
        </p:nvSpPr>
        <p:spPr>
          <a:xfrm>
            <a:off x="6072029" y="4348500"/>
            <a:ext cx="979739" cy="36933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CCTV</a:t>
            </a:r>
            <a:endParaRPr lang="ko-KR" altLang="en-US" sz="1600" dirty="0">
              <a:solidFill>
                <a:prstClr val="black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724C361-651E-4F6A-83A7-25DE3205C457}"/>
              </a:ext>
            </a:extLst>
          </p:cNvPr>
          <p:cNvSpPr/>
          <p:nvPr/>
        </p:nvSpPr>
        <p:spPr>
          <a:xfrm>
            <a:off x="6072029" y="4820811"/>
            <a:ext cx="979739" cy="36933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A1ED813-2B76-4F03-AC35-0FDFA9327429}"/>
              </a:ext>
            </a:extLst>
          </p:cNvPr>
          <p:cNvSpPr/>
          <p:nvPr/>
        </p:nvSpPr>
        <p:spPr>
          <a:xfrm>
            <a:off x="7139668" y="4344721"/>
            <a:ext cx="979739" cy="36933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유동인구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0DF9D75-1837-4696-BE3A-023B15B795E7}"/>
              </a:ext>
            </a:extLst>
          </p:cNvPr>
          <p:cNvSpPr/>
          <p:nvPr/>
        </p:nvSpPr>
        <p:spPr>
          <a:xfrm>
            <a:off x="7139667" y="4820811"/>
            <a:ext cx="979739" cy="36933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거주인구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753BB6DB-0FD7-4842-B813-347D74A872CB}"/>
              </a:ext>
            </a:extLst>
          </p:cNvPr>
          <p:cNvSpPr/>
          <p:nvPr/>
        </p:nvSpPr>
        <p:spPr>
          <a:xfrm>
            <a:off x="8207305" y="4341631"/>
            <a:ext cx="892017" cy="84851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BEDE2-F3C0-4F83-A984-2081140911AE}"/>
              </a:ext>
            </a:extLst>
          </p:cNvPr>
          <p:cNvSpPr txBox="1"/>
          <p:nvPr/>
        </p:nvSpPr>
        <p:spPr>
          <a:xfrm>
            <a:off x="9118340" y="4565832"/>
            <a:ext cx="127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× </a:t>
            </a:r>
            <a:r>
              <a:rPr lang="en-US" altLang="ko-KR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1107</a:t>
            </a:r>
            <a:r>
              <a:rPr lang="ko-KR" altLang="en-US" sz="2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endParaRPr lang="ko-KR" altLang="en-US" sz="16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E1AE68-45C5-4AEC-8278-7564C588B507}"/>
              </a:ext>
            </a:extLst>
          </p:cNvPr>
          <p:cNvSpPr txBox="1"/>
          <p:nvPr/>
        </p:nvSpPr>
        <p:spPr>
          <a:xfrm>
            <a:off x="6138188" y="5661582"/>
            <a:ext cx="4306830" cy="896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시나리오에 맞게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DB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에서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SELECT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Grid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내 범죄 수를 각각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COUNT,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Grid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단위로 학습 데이터 구성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하나의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Grid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가 위와 같은 정보를 담은 하나의 학습 데이터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CD28DC-B73E-46E3-AC6C-D0200D934249}"/>
              </a:ext>
            </a:extLst>
          </p:cNvPr>
          <p:cNvSpPr txBox="1"/>
          <p:nvPr/>
        </p:nvSpPr>
        <p:spPr>
          <a:xfrm>
            <a:off x="3886134" y="3007777"/>
            <a:ext cx="6579169" cy="34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봄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여름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가을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겨울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×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(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아침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오후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저녁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심야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×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(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눈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/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비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맑음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흐림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=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48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개</a:t>
            </a: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 종류</a:t>
            </a:r>
            <a:endParaRPr lang="en-US" altLang="ko-KR" sz="120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9E1EF4-42F2-4487-8C6E-AE4FB8D7D2E1}"/>
              </a:ext>
            </a:extLst>
          </p:cNvPr>
          <p:cNvSpPr/>
          <p:nvPr/>
        </p:nvSpPr>
        <p:spPr>
          <a:xfrm>
            <a:off x="2946963" y="1710479"/>
            <a:ext cx="8385407" cy="1749457"/>
          </a:xfrm>
          <a:prstGeom prst="rect">
            <a:avLst/>
          </a:prstGeom>
          <a:solidFill>
            <a:srgbClr val="2126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89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37" grpId="0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10" grpId="0"/>
      <p:bldP spid="49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분석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분석 모델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설계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ABE90E2-4733-4F9E-B95A-6E0AAEE5C4EA}"/>
              </a:ext>
            </a:extLst>
          </p:cNvPr>
          <p:cNvSpPr/>
          <p:nvPr/>
        </p:nvSpPr>
        <p:spPr>
          <a:xfrm>
            <a:off x="6311545" y="2670749"/>
            <a:ext cx="1499841" cy="151650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9ED68-C86D-49FB-B08E-C9DC54261660}"/>
              </a:ext>
            </a:extLst>
          </p:cNvPr>
          <p:cNvSpPr txBox="1"/>
          <p:nvPr/>
        </p:nvSpPr>
        <p:spPr>
          <a:xfrm>
            <a:off x="4175324" y="219704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예측변수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CED27DF6-28A7-4D38-857F-E6FA632D8CEE}"/>
              </a:ext>
            </a:extLst>
          </p:cNvPr>
          <p:cNvSpPr/>
          <p:nvPr/>
        </p:nvSpPr>
        <p:spPr>
          <a:xfrm>
            <a:off x="3597571" y="2992404"/>
            <a:ext cx="979739" cy="36933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CCTV</a:t>
            </a:r>
            <a:endParaRPr lang="ko-KR" altLang="en-US" sz="1600" dirty="0">
              <a:solidFill>
                <a:prstClr val="black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DE53D9-6979-4A76-90D4-D537084177B7}"/>
              </a:ext>
            </a:extLst>
          </p:cNvPr>
          <p:cNvSpPr/>
          <p:nvPr/>
        </p:nvSpPr>
        <p:spPr>
          <a:xfrm>
            <a:off x="3597571" y="3464715"/>
            <a:ext cx="979739" cy="36933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F2C3437-4F72-4F28-9AF4-4117D5F20C26}"/>
              </a:ext>
            </a:extLst>
          </p:cNvPr>
          <p:cNvSpPr/>
          <p:nvPr/>
        </p:nvSpPr>
        <p:spPr>
          <a:xfrm>
            <a:off x="4665210" y="2988625"/>
            <a:ext cx="979739" cy="36933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유동인구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1F9A7-C9B7-4A95-994C-018AFD0C0BAC}"/>
              </a:ext>
            </a:extLst>
          </p:cNvPr>
          <p:cNvSpPr/>
          <p:nvPr/>
        </p:nvSpPr>
        <p:spPr>
          <a:xfrm>
            <a:off x="4665209" y="3464715"/>
            <a:ext cx="979739" cy="36933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거주인구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955F8DF-2DE1-477E-A487-6F0AEE5DD032}"/>
              </a:ext>
            </a:extLst>
          </p:cNvPr>
          <p:cNvSpPr/>
          <p:nvPr/>
        </p:nvSpPr>
        <p:spPr>
          <a:xfrm>
            <a:off x="3350221" y="2590144"/>
            <a:ext cx="2517772" cy="1677712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B12BDB8-5E83-47DC-B1F2-B11A7362CC6E}"/>
              </a:ext>
            </a:extLst>
          </p:cNvPr>
          <p:cNvSpPr/>
          <p:nvPr/>
        </p:nvSpPr>
        <p:spPr>
          <a:xfrm>
            <a:off x="8256623" y="2590144"/>
            <a:ext cx="2517772" cy="1677712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1CF6F5-EBE7-477C-88FA-2061C4651E46}"/>
              </a:ext>
            </a:extLst>
          </p:cNvPr>
          <p:cNvSpPr txBox="1"/>
          <p:nvPr/>
        </p:nvSpPr>
        <p:spPr>
          <a:xfrm>
            <a:off x="9025631" y="219704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응답변수</a:t>
            </a:r>
          </a:p>
        </p:txBody>
      </p:sp>
      <p:sp>
        <p:nvSpPr>
          <p:cNvPr id="2" name="화살표: U자형 1">
            <a:extLst>
              <a:ext uri="{FF2B5EF4-FFF2-40B4-BE49-F238E27FC236}">
                <a16:creationId xmlns:a16="http://schemas.microsoft.com/office/drawing/2014/main" id="{04825DD1-F413-457E-A803-9327758F4976}"/>
              </a:ext>
            </a:extLst>
          </p:cNvPr>
          <p:cNvSpPr/>
          <p:nvPr/>
        </p:nvSpPr>
        <p:spPr>
          <a:xfrm rot="10800000">
            <a:off x="6898437" y="4291622"/>
            <a:ext cx="2702991" cy="814065"/>
          </a:xfrm>
          <a:prstGeom prst="uturnArrow">
            <a:avLst>
              <a:gd name="adj1" fmla="val 10953"/>
              <a:gd name="adj2" fmla="val 19381"/>
              <a:gd name="adj3" fmla="val 25000"/>
              <a:gd name="adj4" fmla="val 0"/>
              <a:gd name="adj5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E828F6F-EF8D-4AED-ABFC-F18777839E8E}"/>
              </a:ext>
            </a:extLst>
          </p:cNvPr>
          <p:cNvSpPr/>
          <p:nvPr/>
        </p:nvSpPr>
        <p:spPr>
          <a:xfrm>
            <a:off x="7573262" y="4956455"/>
            <a:ext cx="1563328" cy="59147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Grid</a:t>
            </a:r>
            <a:r>
              <a:rPr lang="ko-KR" altLang="en-US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별</a:t>
            </a:r>
            <a:endParaRPr lang="en-US" altLang="ko-KR" sz="1600" dirty="0">
              <a:solidFill>
                <a:prstClr val="black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실제범죄 건수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F246F6-B060-441A-ADCF-F0367768F0CE}"/>
              </a:ext>
            </a:extLst>
          </p:cNvPr>
          <p:cNvSpPr txBox="1"/>
          <p:nvPr/>
        </p:nvSpPr>
        <p:spPr>
          <a:xfrm>
            <a:off x="8798005" y="3065149"/>
            <a:ext cx="14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Grid</a:t>
            </a:r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 </a:t>
            </a:r>
            <a:endParaRPr lang="en-US" altLang="ko-KR" dirty="0">
              <a:solidFill>
                <a:schemeClr val="accent4">
                  <a:lumMod val="40000"/>
                  <a:lumOff val="6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예측범죄 건수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A46229-C994-44CD-89DC-FD8A5EEB6573}"/>
              </a:ext>
            </a:extLst>
          </p:cNvPr>
          <p:cNvSpPr txBox="1"/>
          <p:nvPr/>
        </p:nvSpPr>
        <p:spPr>
          <a:xfrm>
            <a:off x="7936468" y="458840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피드백</a:t>
            </a: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97DF38A1-C2A2-42D4-99CE-E76CEFC4BF93}"/>
              </a:ext>
            </a:extLst>
          </p:cNvPr>
          <p:cNvSpPr/>
          <p:nvPr/>
        </p:nvSpPr>
        <p:spPr>
          <a:xfrm>
            <a:off x="5916824" y="3258563"/>
            <a:ext cx="394721" cy="340874"/>
          </a:xfrm>
          <a:prstGeom prst="rightArrow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EDC9A9F2-B24B-4A27-ABF1-9DF493AB5B96}"/>
              </a:ext>
            </a:extLst>
          </p:cNvPr>
          <p:cNvSpPr/>
          <p:nvPr/>
        </p:nvSpPr>
        <p:spPr>
          <a:xfrm>
            <a:off x="7836217" y="3258563"/>
            <a:ext cx="394721" cy="340874"/>
          </a:xfrm>
          <a:prstGeom prst="rightArrow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1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분석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지도학습 모델 선택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CF1E4-F05F-4F11-9A67-3A2CDAA96F66}"/>
              </a:ext>
            </a:extLst>
          </p:cNvPr>
          <p:cNvSpPr txBox="1"/>
          <p:nvPr/>
        </p:nvSpPr>
        <p:spPr>
          <a:xfrm>
            <a:off x="5427629" y="2233731"/>
            <a:ext cx="171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의사결정 나무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(Decision Tree)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8AAF5-9522-4C86-A9AA-4EA41016E7F5}"/>
              </a:ext>
            </a:extLst>
          </p:cNvPr>
          <p:cNvSpPr txBox="1"/>
          <p:nvPr/>
        </p:nvSpPr>
        <p:spPr>
          <a:xfrm>
            <a:off x="7459223" y="2232379"/>
            <a:ext cx="171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 포레스트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(Decision Tree)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153DF1-D87C-46A5-A042-CE67CDF352A2}"/>
              </a:ext>
            </a:extLst>
          </p:cNvPr>
          <p:cNvSpPr txBox="1"/>
          <p:nvPr/>
        </p:nvSpPr>
        <p:spPr>
          <a:xfrm>
            <a:off x="7369277" y="3296330"/>
            <a:ext cx="1958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신경망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(Neural Network)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8380A4-31FD-40D7-A6A4-DE0F0C275775}"/>
              </a:ext>
            </a:extLst>
          </p:cNvPr>
          <p:cNvSpPr txBox="1"/>
          <p:nvPr/>
        </p:nvSpPr>
        <p:spPr>
          <a:xfrm>
            <a:off x="5427628" y="3296331"/>
            <a:ext cx="171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서포트 벡터 머신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(SVM)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F369032-BF65-46C8-9929-3F4F08B0B7C8}"/>
              </a:ext>
            </a:extLst>
          </p:cNvPr>
          <p:cNvGrpSpPr/>
          <p:nvPr/>
        </p:nvGrpSpPr>
        <p:grpSpPr>
          <a:xfrm>
            <a:off x="3453138" y="3179491"/>
            <a:ext cx="6032107" cy="903616"/>
            <a:chOff x="2918946" y="3190213"/>
            <a:chExt cx="6032107" cy="90361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E780A5-B892-4F81-8BA5-C7FE0EDF5328}"/>
                </a:ext>
              </a:extLst>
            </p:cNvPr>
            <p:cNvSpPr/>
            <p:nvPr/>
          </p:nvSpPr>
          <p:spPr>
            <a:xfrm>
              <a:off x="4698471" y="3190213"/>
              <a:ext cx="4252582" cy="903616"/>
            </a:xfrm>
            <a:prstGeom prst="rect">
              <a:avLst/>
            </a:prstGeom>
            <a:solidFill>
              <a:srgbClr val="21262A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57A08E6-6156-4436-B35F-7757EDE597DF}"/>
                </a:ext>
              </a:extLst>
            </p:cNvPr>
            <p:cNvSpPr txBox="1"/>
            <p:nvPr/>
          </p:nvSpPr>
          <p:spPr>
            <a:xfrm>
              <a:off x="2918946" y="3482478"/>
              <a:ext cx="19101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</a:t>
              </a:r>
              <a:r>
                <a:rPr lang="en-US" altLang="ko-KR" sz="1400" dirty="0">
                  <a:solidFill>
                    <a:srgbClr val="C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</a:t>
              </a:r>
              <a:r>
                <a:rPr lang="ko-KR" altLang="en-US" sz="1400" dirty="0">
                  <a:solidFill>
                    <a:srgbClr val="C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매개변수에 민감</a:t>
              </a:r>
              <a:r>
                <a:rPr lang="en-US" altLang="ko-KR" sz="1400" dirty="0">
                  <a:solidFill>
                    <a:srgbClr val="C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14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2D59BB-3BE1-481B-A85A-9FD9213C15B7}"/>
              </a:ext>
            </a:extLst>
          </p:cNvPr>
          <p:cNvGrpSpPr/>
          <p:nvPr/>
        </p:nvGrpSpPr>
        <p:grpSpPr>
          <a:xfrm>
            <a:off x="7404036" y="1718988"/>
            <a:ext cx="1910142" cy="2364119"/>
            <a:chOff x="6869844" y="1729710"/>
            <a:chExt cx="1769823" cy="236411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78456A9-45D4-4748-A24A-BFC6ECB76A9C}"/>
                </a:ext>
              </a:extLst>
            </p:cNvPr>
            <p:cNvSpPr/>
            <p:nvPr/>
          </p:nvSpPr>
          <p:spPr>
            <a:xfrm>
              <a:off x="6869844" y="2117883"/>
              <a:ext cx="1769823" cy="1975946"/>
            </a:xfrm>
            <a:prstGeom prst="rect">
              <a:avLst/>
            </a:prstGeom>
            <a:solidFill>
              <a:srgbClr val="21262A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54D628-1E3E-4287-BBF2-F2551A4F8F3C}"/>
                </a:ext>
              </a:extLst>
            </p:cNvPr>
            <p:cNvSpPr txBox="1"/>
            <p:nvPr/>
          </p:nvSpPr>
          <p:spPr>
            <a:xfrm>
              <a:off x="7122730" y="1729710"/>
              <a:ext cx="1438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C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블랙박스 알고리즘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7EBDB9B-9B30-4FD1-ADB5-6833051B4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418" y="4358531"/>
            <a:ext cx="5754344" cy="198104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0CC034-6DF9-47DC-995C-4AD90D7CA77B}"/>
              </a:ext>
            </a:extLst>
          </p:cNvPr>
          <p:cNvSpPr txBox="1"/>
          <p:nvPr/>
        </p:nvSpPr>
        <p:spPr>
          <a:xfrm>
            <a:off x="6006994" y="6317826"/>
            <a:ext cx="33399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논문</a:t>
            </a:r>
            <a:r>
              <a:rPr lang="en-US" altLang="ko-KR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</a:t>
            </a:r>
            <a:r>
              <a:rPr lang="ko-KR" altLang="en-US" sz="10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머신러닝</a:t>
            </a:r>
            <a:r>
              <a:rPr lang="ko-KR" altLang="en-US" sz="10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 범죄발생 위험지역 예측 </a:t>
            </a:r>
            <a:r>
              <a:rPr lang="ko-KR" altLang="en-US" sz="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허선영</a:t>
            </a:r>
            <a:r>
              <a:rPr lang="en-US" altLang="ko-KR" sz="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·</a:t>
            </a:r>
            <a:r>
              <a:rPr lang="ko-KR" altLang="en-US" sz="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김주영</a:t>
            </a:r>
            <a:r>
              <a:rPr lang="en-US" altLang="ko-KR" sz="7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·</a:t>
            </a:r>
            <a:r>
              <a:rPr lang="ko-KR" altLang="en-US" sz="700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문태헌</a:t>
            </a:r>
            <a:endParaRPr lang="ko-KR" altLang="en-US" sz="7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3238061-1FD2-4BF1-A221-EAC3C2CDD81B}"/>
              </a:ext>
            </a:extLst>
          </p:cNvPr>
          <p:cNvSpPr/>
          <p:nvPr/>
        </p:nvSpPr>
        <p:spPr>
          <a:xfrm>
            <a:off x="6509857" y="6048462"/>
            <a:ext cx="632408" cy="26936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D4E42D-C2EC-4AFA-A426-4E98A9D94E8E}"/>
              </a:ext>
            </a:extLst>
          </p:cNvPr>
          <p:cNvCxnSpPr/>
          <p:nvPr/>
        </p:nvCxnSpPr>
        <p:spPr>
          <a:xfrm>
            <a:off x="6357279" y="4841507"/>
            <a:ext cx="100237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82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의사결정 나무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(Decision Tree)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분류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35E61A-61F4-4E8C-9FF6-7B5A073D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26" y="2858394"/>
            <a:ext cx="5733350" cy="331966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10C6E5-9388-4118-8127-406927BBD1F3}"/>
              </a:ext>
            </a:extLst>
          </p:cNvPr>
          <p:cNvSpPr/>
          <p:nvPr/>
        </p:nvSpPr>
        <p:spPr>
          <a:xfrm>
            <a:off x="2441667" y="1453448"/>
            <a:ext cx="9418232" cy="13145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데이터들 사이에 존재하는 패턴을 예측 가능한 규칙들의 조합으로 나타냄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지니 계수를 감소시키는 최적의 변수와 그 </a:t>
            </a:r>
            <a:r>
              <a:rPr lang="ko-KR" altLang="en-US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기준값을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탐색하여 분기 진행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04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45788" y="899450"/>
            <a:ext cx="657552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Index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07849" y="2455940"/>
            <a:ext cx="9564931" cy="1932591"/>
            <a:chOff x="1707849" y="2455940"/>
            <a:chExt cx="9564931" cy="193259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258503F-72CD-4146-8FCF-21499D91B47F}"/>
                </a:ext>
              </a:extLst>
            </p:cNvPr>
            <p:cNvGrpSpPr/>
            <p:nvPr/>
          </p:nvGrpSpPr>
          <p:grpSpPr>
            <a:xfrm>
              <a:off x="1707849" y="2472539"/>
              <a:ext cx="7089530" cy="1915992"/>
              <a:chOff x="2306259" y="2477444"/>
              <a:chExt cx="7089530" cy="1915992"/>
            </a:xfrm>
          </p:grpSpPr>
          <p:grpSp>
            <p:nvGrpSpPr>
              <p:cNvPr id="100" name="Group 14"/>
              <p:cNvGrpSpPr>
                <a:grpSpLocks noChangeAspect="1"/>
              </p:cNvGrpSpPr>
              <p:nvPr/>
            </p:nvGrpSpPr>
            <p:grpSpPr bwMode="auto">
              <a:xfrm>
                <a:off x="2931595" y="2541166"/>
                <a:ext cx="942313" cy="799309"/>
                <a:chOff x="3795" y="3943"/>
                <a:chExt cx="626" cy="531"/>
              </a:xfrm>
              <a:noFill/>
            </p:grpSpPr>
            <p:sp>
              <p:nvSpPr>
                <p:cNvPr id="101" name="Freeform 16"/>
                <p:cNvSpPr>
                  <a:spLocks noEditPoints="1"/>
                </p:cNvSpPr>
                <p:nvPr/>
              </p:nvSpPr>
              <p:spPr bwMode="auto">
                <a:xfrm>
                  <a:off x="3795" y="3943"/>
                  <a:ext cx="626" cy="531"/>
                </a:xfrm>
                <a:custGeom>
                  <a:avLst/>
                  <a:gdLst>
                    <a:gd name="T0" fmla="*/ 1532 w 3756"/>
                    <a:gd name="T1" fmla="*/ 2536 h 3186"/>
                    <a:gd name="T2" fmla="*/ 1516 w 3756"/>
                    <a:gd name="T3" fmla="*/ 2550 h 3186"/>
                    <a:gd name="T4" fmla="*/ 1450 w 3756"/>
                    <a:gd name="T5" fmla="*/ 2904 h 3186"/>
                    <a:gd name="T6" fmla="*/ 1457 w 3756"/>
                    <a:gd name="T7" fmla="*/ 2929 h 3186"/>
                    <a:gd name="T8" fmla="*/ 1481 w 3756"/>
                    <a:gd name="T9" fmla="*/ 2941 h 3186"/>
                    <a:gd name="T10" fmla="*/ 2288 w 3756"/>
                    <a:gd name="T11" fmla="*/ 2937 h 3186"/>
                    <a:gd name="T12" fmla="*/ 2304 w 3756"/>
                    <a:gd name="T13" fmla="*/ 2921 h 3186"/>
                    <a:gd name="T14" fmla="*/ 2306 w 3756"/>
                    <a:gd name="T15" fmla="*/ 2905 h 3186"/>
                    <a:gd name="T16" fmla="*/ 2243 w 3756"/>
                    <a:gd name="T17" fmla="*/ 2560 h 3186"/>
                    <a:gd name="T18" fmla="*/ 2233 w 3756"/>
                    <a:gd name="T19" fmla="*/ 2542 h 3186"/>
                    <a:gd name="T20" fmla="*/ 2214 w 3756"/>
                    <a:gd name="T21" fmla="*/ 2534 h 3186"/>
                    <a:gd name="T22" fmla="*/ 585 w 3756"/>
                    <a:gd name="T23" fmla="*/ 305 h 3186"/>
                    <a:gd name="T24" fmla="*/ 560 w 3756"/>
                    <a:gd name="T25" fmla="*/ 314 h 3186"/>
                    <a:gd name="T26" fmla="*/ 544 w 3756"/>
                    <a:gd name="T27" fmla="*/ 336 h 3186"/>
                    <a:gd name="T28" fmla="*/ 542 w 3756"/>
                    <a:gd name="T29" fmla="*/ 1890 h 3186"/>
                    <a:gd name="T30" fmla="*/ 553 w 3756"/>
                    <a:gd name="T31" fmla="*/ 1921 h 3186"/>
                    <a:gd name="T32" fmla="*/ 3188 w 3756"/>
                    <a:gd name="T33" fmla="*/ 1930 h 3186"/>
                    <a:gd name="T34" fmla="*/ 3211 w 3756"/>
                    <a:gd name="T35" fmla="*/ 1906 h 3186"/>
                    <a:gd name="T36" fmla="*/ 3214 w 3756"/>
                    <a:gd name="T37" fmla="*/ 350 h 3186"/>
                    <a:gd name="T38" fmla="*/ 3206 w 3756"/>
                    <a:gd name="T39" fmla="*/ 324 h 3186"/>
                    <a:gd name="T40" fmla="*/ 3185 w 3756"/>
                    <a:gd name="T41" fmla="*/ 308 h 3186"/>
                    <a:gd name="T42" fmla="*/ 585 w 3756"/>
                    <a:gd name="T43" fmla="*/ 305 h 3186"/>
                    <a:gd name="T44" fmla="*/ 3170 w 3756"/>
                    <a:gd name="T45" fmla="*/ 0 h 3186"/>
                    <a:gd name="T46" fmla="*/ 3263 w 3756"/>
                    <a:gd name="T47" fmla="*/ 13 h 3186"/>
                    <a:gd name="T48" fmla="*/ 3346 w 3756"/>
                    <a:gd name="T49" fmla="*/ 48 h 3186"/>
                    <a:gd name="T50" fmla="*/ 3418 w 3756"/>
                    <a:gd name="T51" fmla="*/ 103 h 3186"/>
                    <a:gd name="T52" fmla="*/ 3473 w 3756"/>
                    <a:gd name="T53" fmla="*/ 173 h 3186"/>
                    <a:gd name="T54" fmla="*/ 3508 w 3756"/>
                    <a:gd name="T55" fmla="*/ 256 h 3186"/>
                    <a:gd name="T56" fmla="*/ 3520 w 3756"/>
                    <a:gd name="T57" fmla="*/ 350 h 3186"/>
                    <a:gd name="T58" fmla="*/ 3518 w 3756"/>
                    <a:gd name="T59" fmla="*/ 1931 h 3186"/>
                    <a:gd name="T60" fmla="*/ 3500 w 3756"/>
                    <a:gd name="T61" fmla="*/ 2009 h 3186"/>
                    <a:gd name="T62" fmla="*/ 3516 w 3756"/>
                    <a:gd name="T63" fmla="*/ 2049 h 3186"/>
                    <a:gd name="T64" fmla="*/ 3754 w 3756"/>
                    <a:gd name="T65" fmla="*/ 3006 h 3186"/>
                    <a:gd name="T66" fmla="*/ 3753 w 3756"/>
                    <a:gd name="T67" fmla="*/ 3060 h 3186"/>
                    <a:gd name="T68" fmla="*/ 3729 w 3756"/>
                    <a:gd name="T69" fmla="*/ 3116 h 3186"/>
                    <a:gd name="T70" fmla="*/ 3687 w 3756"/>
                    <a:gd name="T71" fmla="*/ 3158 h 3186"/>
                    <a:gd name="T72" fmla="*/ 3631 w 3756"/>
                    <a:gd name="T73" fmla="*/ 3182 h 3186"/>
                    <a:gd name="T74" fmla="*/ 157 w 3756"/>
                    <a:gd name="T75" fmla="*/ 3186 h 3186"/>
                    <a:gd name="T76" fmla="*/ 101 w 3756"/>
                    <a:gd name="T77" fmla="*/ 3175 h 3186"/>
                    <a:gd name="T78" fmla="*/ 52 w 3756"/>
                    <a:gd name="T79" fmla="*/ 3146 h 3186"/>
                    <a:gd name="T80" fmla="*/ 18 w 3756"/>
                    <a:gd name="T81" fmla="*/ 3101 h 3186"/>
                    <a:gd name="T82" fmla="*/ 1 w 3756"/>
                    <a:gd name="T83" fmla="*/ 3047 h 3186"/>
                    <a:gd name="T84" fmla="*/ 5 w 3756"/>
                    <a:gd name="T85" fmla="*/ 2991 h 3186"/>
                    <a:gd name="T86" fmla="*/ 247 w 3756"/>
                    <a:gd name="T87" fmla="*/ 2028 h 3186"/>
                    <a:gd name="T88" fmla="*/ 245 w 3756"/>
                    <a:gd name="T89" fmla="*/ 1970 h 3186"/>
                    <a:gd name="T90" fmla="*/ 236 w 3756"/>
                    <a:gd name="T91" fmla="*/ 1890 h 3186"/>
                    <a:gd name="T92" fmla="*/ 239 w 3756"/>
                    <a:gd name="T93" fmla="*/ 302 h 3186"/>
                    <a:gd name="T94" fmla="*/ 263 w 3756"/>
                    <a:gd name="T95" fmla="*/ 214 h 3186"/>
                    <a:gd name="T96" fmla="*/ 308 w 3756"/>
                    <a:gd name="T97" fmla="*/ 136 h 3186"/>
                    <a:gd name="T98" fmla="*/ 372 w 3756"/>
                    <a:gd name="T99" fmla="*/ 73 h 3186"/>
                    <a:gd name="T100" fmla="*/ 450 w 3756"/>
                    <a:gd name="T101" fmla="*/ 27 h 3186"/>
                    <a:gd name="T102" fmla="*/ 538 w 3756"/>
                    <a:gd name="T103" fmla="*/ 3 h 3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3756" h="3186">
                      <a:moveTo>
                        <a:pt x="1542" y="2534"/>
                      </a:moveTo>
                      <a:lnTo>
                        <a:pt x="1532" y="2536"/>
                      </a:lnTo>
                      <a:lnTo>
                        <a:pt x="1523" y="2542"/>
                      </a:lnTo>
                      <a:lnTo>
                        <a:pt x="1516" y="2550"/>
                      </a:lnTo>
                      <a:lnTo>
                        <a:pt x="1513" y="2560"/>
                      </a:lnTo>
                      <a:lnTo>
                        <a:pt x="1450" y="2904"/>
                      </a:lnTo>
                      <a:lnTo>
                        <a:pt x="1451" y="2917"/>
                      </a:lnTo>
                      <a:lnTo>
                        <a:pt x="1457" y="2929"/>
                      </a:lnTo>
                      <a:lnTo>
                        <a:pt x="1467" y="2937"/>
                      </a:lnTo>
                      <a:lnTo>
                        <a:pt x="1481" y="2941"/>
                      </a:lnTo>
                      <a:lnTo>
                        <a:pt x="2275" y="2941"/>
                      </a:lnTo>
                      <a:lnTo>
                        <a:pt x="2288" y="2937"/>
                      </a:lnTo>
                      <a:lnTo>
                        <a:pt x="2297" y="2932"/>
                      </a:lnTo>
                      <a:lnTo>
                        <a:pt x="2304" y="2921"/>
                      </a:lnTo>
                      <a:lnTo>
                        <a:pt x="2306" y="2909"/>
                      </a:lnTo>
                      <a:lnTo>
                        <a:pt x="2306" y="2905"/>
                      </a:lnTo>
                      <a:lnTo>
                        <a:pt x="2305" y="2901"/>
                      </a:lnTo>
                      <a:lnTo>
                        <a:pt x="2243" y="2560"/>
                      </a:lnTo>
                      <a:lnTo>
                        <a:pt x="2240" y="2550"/>
                      </a:lnTo>
                      <a:lnTo>
                        <a:pt x="2233" y="2542"/>
                      </a:lnTo>
                      <a:lnTo>
                        <a:pt x="2224" y="2536"/>
                      </a:lnTo>
                      <a:lnTo>
                        <a:pt x="2214" y="2534"/>
                      </a:lnTo>
                      <a:lnTo>
                        <a:pt x="1542" y="2534"/>
                      </a:lnTo>
                      <a:close/>
                      <a:moveTo>
                        <a:pt x="585" y="305"/>
                      </a:moveTo>
                      <a:lnTo>
                        <a:pt x="571" y="308"/>
                      </a:lnTo>
                      <a:lnTo>
                        <a:pt x="560" y="314"/>
                      </a:lnTo>
                      <a:lnTo>
                        <a:pt x="550" y="324"/>
                      </a:lnTo>
                      <a:lnTo>
                        <a:pt x="544" y="336"/>
                      </a:lnTo>
                      <a:lnTo>
                        <a:pt x="542" y="350"/>
                      </a:lnTo>
                      <a:lnTo>
                        <a:pt x="542" y="1890"/>
                      </a:lnTo>
                      <a:lnTo>
                        <a:pt x="544" y="1906"/>
                      </a:lnTo>
                      <a:lnTo>
                        <a:pt x="553" y="1921"/>
                      </a:lnTo>
                      <a:lnTo>
                        <a:pt x="567" y="1930"/>
                      </a:lnTo>
                      <a:lnTo>
                        <a:pt x="3188" y="1930"/>
                      </a:lnTo>
                      <a:lnTo>
                        <a:pt x="3202" y="1921"/>
                      </a:lnTo>
                      <a:lnTo>
                        <a:pt x="3211" y="1906"/>
                      </a:lnTo>
                      <a:lnTo>
                        <a:pt x="3214" y="1890"/>
                      </a:lnTo>
                      <a:lnTo>
                        <a:pt x="3214" y="350"/>
                      </a:lnTo>
                      <a:lnTo>
                        <a:pt x="3212" y="336"/>
                      </a:lnTo>
                      <a:lnTo>
                        <a:pt x="3206" y="324"/>
                      </a:lnTo>
                      <a:lnTo>
                        <a:pt x="3196" y="314"/>
                      </a:lnTo>
                      <a:lnTo>
                        <a:pt x="3185" y="308"/>
                      </a:lnTo>
                      <a:lnTo>
                        <a:pt x="3170" y="305"/>
                      </a:lnTo>
                      <a:lnTo>
                        <a:pt x="585" y="305"/>
                      </a:lnTo>
                      <a:close/>
                      <a:moveTo>
                        <a:pt x="585" y="0"/>
                      </a:moveTo>
                      <a:lnTo>
                        <a:pt x="3170" y="0"/>
                      </a:lnTo>
                      <a:lnTo>
                        <a:pt x="3218" y="3"/>
                      </a:lnTo>
                      <a:lnTo>
                        <a:pt x="3263" y="13"/>
                      </a:lnTo>
                      <a:lnTo>
                        <a:pt x="3306" y="27"/>
                      </a:lnTo>
                      <a:lnTo>
                        <a:pt x="3346" y="48"/>
                      </a:lnTo>
                      <a:lnTo>
                        <a:pt x="3384" y="73"/>
                      </a:lnTo>
                      <a:lnTo>
                        <a:pt x="3418" y="103"/>
                      </a:lnTo>
                      <a:lnTo>
                        <a:pt x="3448" y="136"/>
                      </a:lnTo>
                      <a:lnTo>
                        <a:pt x="3473" y="173"/>
                      </a:lnTo>
                      <a:lnTo>
                        <a:pt x="3493" y="214"/>
                      </a:lnTo>
                      <a:lnTo>
                        <a:pt x="3508" y="256"/>
                      </a:lnTo>
                      <a:lnTo>
                        <a:pt x="3517" y="302"/>
                      </a:lnTo>
                      <a:lnTo>
                        <a:pt x="3520" y="350"/>
                      </a:lnTo>
                      <a:lnTo>
                        <a:pt x="3520" y="1890"/>
                      </a:lnTo>
                      <a:lnTo>
                        <a:pt x="3518" y="1931"/>
                      </a:lnTo>
                      <a:lnTo>
                        <a:pt x="3510" y="1970"/>
                      </a:lnTo>
                      <a:lnTo>
                        <a:pt x="3500" y="2009"/>
                      </a:lnTo>
                      <a:lnTo>
                        <a:pt x="3509" y="2028"/>
                      </a:lnTo>
                      <a:lnTo>
                        <a:pt x="3516" y="2049"/>
                      </a:lnTo>
                      <a:lnTo>
                        <a:pt x="3749" y="2983"/>
                      </a:lnTo>
                      <a:lnTo>
                        <a:pt x="3754" y="3006"/>
                      </a:lnTo>
                      <a:lnTo>
                        <a:pt x="3756" y="3029"/>
                      </a:lnTo>
                      <a:lnTo>
                        <a:pt x="3753" y="3060"/>
                      </a:lnTo>
                      <a:lnTo>
                        <a:pt x="3743" y="3090"/>
                      </a:lnTo>
                      <a:lnTo>
                        <a:pt x="3729" y="3116"/>
                      </a:lnTo>
                      <a:lnTo>
                        <a:pt x="3710" y="3140"/>
                      </a:lnTo>
                      <a:lnTo>
                        <a:pt x="3687" y="3158"/>
                      </a:lnTo>
                      <a:lnTo>
                        <a:pt x="3660" y="3173"/>
                      </a:lnTo>
                      <a:lnTo>
                        <a:pt x="3631" y="3182"/>
                      </a:lnTo>
                      <a:lnTo>
                        <a:pt x="3599" y="3186"/>
                      </a:lnTo>
                      <a:lnTo>
                        <a:pt x="157" y="3186"/>
                      </a:lnTo>
                      <a:lnTo>
                        <a:pt x="129" y="3183"/>
                      </a:lnTo>
                      <a:lnTo>
                        <a:pt x="101" y="3175"/>
                      </a:lnTo>
                      <a:lnTo>
                        <a:pt x="75" y="3163"/>
                      </a:lnTo>
                      <a:lnTo>
                        <a:pt x="52" y="3146"/>
                      </a:lnTo>
                      <a:lnTo>
                        <a:pt x="33" y="3125"/>
                      </a:lnTo>
                      <a:lnTo>
                        <a:pt x="18" y="3101"/>
                      </a:lnTo>
                      <a:lnTo>
                        <a:pt x="7" y="3075"/>
                      </a:lnTo>
                      <a:lnTo>
                        <a:pt x="1" y="3047"/>
                      </a:lnTo>
                      <a:lnTo>
                        <a:pt x="0" y="3019"/>
                      </a:lnTo>
                      <a:lnTo>
                        <a:pt x="5" y="2991"/>
                      </a:lnTo>
                      <a:lnTo>
                        <a:pt x="240" y="2049"/>
                      </a:lnTo>
                      <a:lnTo>
                        <a:pt x="247" y="2028"/>
                      </a:lnTo>
                      <a:lnTo>
                        <a:pt x="256" y="2009"/>
                      </a:lnTo>
                      <a:lnTo>
                        <a:pt x="245" y="1970"/>
                      </a:lnTo>
                      <a:lnTo>
                        <a:pt x="238" y="1931"/>
                      </a:lnTo>
                      <a:lnTo>
                        <a:pt x="236" y="1890"/>
                      </a:lnTo>
                      <a:lnTo>
                        <a:pt x="236" y="350"/>
                      </a:lnTo>
                      <a:lnTo>
                        <a:pt x="239" y="302"/>
                      </a:lnTo>
                      <a:lnTo>
                        <a:pt x="248" y="256"/>
                      </a:lnTo>
                      <a:lnTo>
                        <a:pt x="263" y="214"/>
                      </a:lnTo>
                      <a:lnTo>
                        <a:pt x="283" y="173"/>
                      </a:lnTo>
                      <a:lnTo>
                        <a:pt x="308" y="136"/>
                      </a:lnTo>
                      <a:lnTo>
                        <a:pt x="338" y="103"/>
                      </a:lnTo>
                      <a:lnTo>
                        <a:pt x="372" y="73"/>
                      </a:lnTo>
                      <a:lnTo>
                        <a:pt x="409" y="48"/>
                      </a:lnTo>
                      <a:lnTo>
                        <a:pt x="450" y="27"/>
                      </a:lnTo>
                      <a:lnTo>
                        <a:pt x="493" y="13"/>
                      </a:lnTo>
                      <a:lnTo>
                        <a:pt x="538" y="3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102" name="Freeform 17"/>
                <p:cNvSpPr>
                  <a:spLocks/>
                </p:cNvSpPr>
                <p:nvPr/>
              </p:nvSpPr>
              <p:spPr bwMode="auto">
                <a:xfrm>
                  <a:off x="4054" y="4071"/>
                  <a:ext cx="108" cy="109"/>
                </a:xfrm>
                <a:custGeom>
                  <a:avLst/>
                  <a:gdLst>
                    <a:gd name="T0" fmla="*/ 49 w 654"/>
                    <a:gd name="T1" fmla="*/ 0 h 654"/>
                    <a:gd name="T2" fmla="*/ 63 w 654"/>
                    <a:gd name="T3" fmla="*/ 2 h 654"/>
                    <a:gd name="T4" fmla="*/ 515 w 654"/>
                    <a:gd name="T5" fmla="*/ 174 h 654"/>
                    <a:gd name="T6" fmla="*/ 527 w 654"/>
                    <a:gd name="T7" fmla="*/ 181 h 654"/>
                    <a:gd name="T8" fmla="*/ 536 w 654"/>
                    <a:gd name="T9" fmla="*/ 192 h 654"/>
                    <a:gd name="T10" fmla="*/ 542 w 654"/>
                    <a:gd name="T11" fmla="*/ 205 h 654"/>
                    <a:gd name="T12" fmla="*/ 544 w 654"/>
                    <a:gd name="T13" fmla="*/ 220 h 654"/>
                    <a:gd name="T14" fmla="*/ 541 w 654"/>
                    <a:gd name="T15" fmla="*/ 234 h 654"/>
                    <a:gd name="T16" fmla="*/ 534 w 654"/>
                    <a:gd name="T17" fmla="*/ 247 h 654"/>
                    <a:gd name="T18" fmla="*/ 524 w 654"/>
                    <a:gd name="T19" fmla="*/ 256 h 654"/>
                    <a:gd name="T20" fmla="*/ 510 w 654"/>
                    <a:gd name="T21" fmla="*/ 262 h 654"/>
                    <a:gd name="T22" fmla="*/ 412 w 654"/>
                    <a:gd name="T23" fmla="*/ 289 h 654"/>
                    <a:gd name="T24" fmla="*/ 641 w 654"/>
                    <a:gd name="T25" fmla="*/ 518 h 654"/>
                    <a:gd name="T26" fmla="*/ 649 w 654"/>
                    <a:gd name="T27" fmla="*/ 529 h 654"/>
                    <a:gd name="T28" fmla="*/ 654 w 654"/>
                    <a:gd name="T29" fmla="*/ 543 h 654"/>
                    <a:gd name="T30" fmla="*/ 654 w 654"/>
                    <a:gd name="T31" fmla="*/ 558 h 654"/>
                    <a:gd name="T32" fmla="*/ 649 w 654"/>
                    <a:gd name="T33" fmla="*/ 572 h 654"/>
                    <a:gd name="T34" fmla="*/ 641 w 654"/>
                    <a:gd name="T35" fmla="*/ 583 h 654"/>
                    <a:gd name="T36" fmla="*/ 583 w 654"/>
                    <a:gd name="T37" fmla="*/ 641 h 654"/>
                    <a:gd name="T38" fmla="*/ 571 w 654"/>
                    <a:gd name="T39" fmla="*/ 649 h 654"/>
                    <a:gd name="T40" fmla="*/ 557 w 654"/>
                    <a:gd name="T41" fmla="*/ 654 h 654"/>
                    <a:gd name="T42" fmla="*/ 543 w 654"/>
                    <a:gd name="T43" fmla="*/ 654 h 654"/>
                    <a:gd name="T44" fmla="*/ 530 w 654"/>
                    <a:gd name="T45" fmla="*/ 649 h 654"/>
                    <a:gd name="T46" fmla="*/ 517 w 654"/>
                    <a:gd name="T47" fmla="*/ 641 h 654"/>
                    <a:gd name="T48" fmla="*/ 289 w 654"/>
                    <a:gd name="T49" fmla="*/ 412 h 654"/>
                    <a:gd name="T50" fmla="*/ 262 w 654"/>
                    <a:gd name="T51" fmla="*/ 510 h 654"/>
                    <a:gd name="T52" fmla="*/ 256 w 654"/>
                    <a:gd name="T53" fmla="*/ 524 h 654"/>
                    <a:gd name="T54" fmla="*/ 246 w 654"/>
                    <a:gd name="T55" fmla="*/ 534 h 654"/>
                    <a:gd name="T56" fmla="*/ 234 w 654"/>
                    <a:gd name="T57" fmla="*/ 541 h 654"/>
                    <a:gd name="T58" fmla="*/ 220 w 654"/>
                    <a:gd name="T59" fmla="*/ 544 h 654"/>
                    <a:gd name="T60" fmla="*/ 205 w 654"/>
                    <a:gd name="T61" fmla="*/ 543 h 654"/>
                    <a:gd name="T62" fmla="*/ 192 w 654"/>
                    <a:gd name="T63" fmla="*/ 536 h 654"/>
                    <a:gd name="T64" fmla="*/ 181 w 654"/>
                    <a:gd name="T65" fmla="*/ 527 h 654"/>
                    <a:gd name="T66" fmla="*/ 174 w 654"/>
                    <a:gd name="T67" fmla="*/ 515 h 654"/>
                    <a:gd name="T68" fmla="*/ 3 w 654"/>
                    <a:gd name="T69" fmla="*/ 62 h 654"/>
                    <a:gd name="T70" fmla="*/ 0 w 654"/>
                    <a:gd name="T71" fmla="*/ 50 h 654"/>
                    <a:gd name="T72" fmla="*/ 0 w 654"/>
                    <a:gd name="T73" fmla="*/ 36 h 654"/>
                    <a:gd name="T74" fmla="*/ 5 w 654"/>
                    <a:gd name="T75" fmla="*/ 24 h 654"/>
                    <a:gd name="T76" fmla="*/ 14 w 654"/>
                    <a:gd name="T77" fmla="*/ 13 h 654"/>
                    <a:gd name="T78" fmla="*/ 24 w 654"/>
                    <a:gd name="T79" fmla="*/ 5 h 654"/>
                    <a:gd name="T80" fmla="*/ 37 w 654"/>
                    <a:gd name="T81" fmla="*/ 1 h 654"/>
                    <a:gd name="T82" fmla="*/ 49 w 654"/>
                    <a:gd name="T83" fmla="*/ 0 h 6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54" h="654">
                      <a:moveTo>
                        <a:pt x="49" y="0"/>
                      </a:moveTo>
                      <a:lnTo>
                        <a:pt x="63" y="2"/>
                      </a:lnTo>
                      <a:lnTo>
                        <a:pt x="515" y="174"/>
                      </a:lnTo>
                      <a:lnTo>
                        <a:pt x="527" y="181"/>
                      </a:lnTo>
                      <a:lnTo>
                        <a:pt x="536" y="192"/>
                      </a:lnTo>
                      <a:lnTo>
                        <a:pt x="542" y="205"/>
                      </a:lnTo>
                      <a:lnTo>
                        <a:pt x="544" y="220"/>
                      </a:lnTo>
                      <a:lnTo>
                        <a:pt x="541" y="234"/>
                      </a:lnTo>
                      <a:lnTo>
                        <a:pt x="534" y="247"/>
                      </a:lnTo>
                      <a:lnTo>
                        <a:pt x="524" y="256"/>
                      </a:lnTo>
                      <a:lnTo>
                        <a:pt x="510" y="262"/>
                      </a:lnTo>
                      <a:lnTo>
                        <a:pt x="412" y="289"/>
                      </a:lnTo>
                      <a:lnTo>
                        <a:pt x="641" y="518"/>
                      </a:lnTo>
                      <a:lnTo>
                        <a:pt x="649" y="529"/>
                      </a:lnTo>
                      <a:lnTo>
                        <a:pt x="654" y="543"/>
                      </a:lnTo>
                      <a:lnTo>
                        <a:pt x="654" y="558"/>
                      </a:lnTo>
                      <a:lnTo>
                        <a:pt x="649" y="572"/>
                      </a:lnTo>
                      <a:lnTo>
                        <a:pt x="641" y="583"/>
                      </a:lnTo>
                      <a:lnTo>
                        <a:pt x="583" y="641"/>
                      </a:lnTo>
                      <a:lnTo>
                        <a:pt x="571" y="649"/>
                      </a:lnTo>
                      <a:lnTo>
                        <a:pt x="557" y="654"/>
                      </a:lnTo>
                      <a:lnTo>
                        <a:pt x="543" y="654"/>
                      </a:lnTo>
                      <a:lnTo>
                        <a:pt x="530" y="649"/>
                      </a:lnTo>
                      <a:lnTo>
                        <a:pt x="517" y="641"/>
                      </a:lnTo>
                      <a:lnTo>
                        <a:pt x="289" y="412"/>
                      </a:lnTo>
                      <a:lnTo>
                        <a:pt x="262" y="510"/>
                      </a:lnTo>
                      <a:lnTo>
                        <a:pt x="256" y="524"/>
                      </a:lnTo>
                      <a:lnTo>
                        <a:pt x="246" y="534"/>
                      </a:lnTo>
                      <a:lnTo>
                        <a:pt x="234" y="541"/>
                      </a:lnTo>
                      <a:lnTo>
                        <a:pt x="220" y="544"/>
                      </a:lnTo>
                      <a:lnTo>
                        <a:pt x="205" y="543"/>
                      </a:lnTo>
                      <a:lnTo>
                        <a:pt x="192" y="536"/>
                      </a:lnTo>
                      <a:lnTo>
                        <a:pt x="181" y="527"/>
                      </a:lnTo>
                      <a:lnTo>
                        <a:pt x="174" y="515"/>
                      </a:lnTo>
                      <a:lnTo>
                        <a:pt x="3" y="62"/>
                      </a:lnTo>
                      <a:lnTo>
                        <a:pt x="0" y="50"/>
                      </a:lnTo>
                      <a:lnTo>
                        <a:pt x="0" y="36"/>
                      </a:lnTo>
                      <a:lnTo>
                        <a:pt x="5" y="24"/>
                      </a:lnTo>
                      <a:lnTo>
                        <a:pt x="14" y="13"/>
                      </a:lnTo>
                      <a:lnTo>
                        <a:pt x="24" y="5"/>
                      </a:lnTo>
                      <a:lnTo>
                        <a:pt x="37" y="1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grpSp>
            <p:nvGrpSpPr>
              <p:cNvPr id="106" name="그룹 105"/>
              <p:cNvGrpSpPr/>
              <p:nvPr/>
            </p:nvGrpSpPr>
            <p:grpSpPr>
              <a:xfrm>
                <a:off x="7836487" y="2477444"/>
                <a:ext cx="728302" cy="807248"/>
                <a:chOff x="3618119" y="1601788"/>
                <a:chExt cx="322258" cy="357188"/>
              </a:xfrm>
              <a:noFill/>
            </p:grpSpPr>
            <p:sp>
              <p:nvSpPr>
                <p:cNvPr id="107" name="Freeform 17"/>
                <p:cNvSpPr>
                  <a:spLocks/>
                </p:cNvSpPr>
                <p:nvPr/>
              </p:nvSpPr>
              <p:spPr bwMode="auto">
                <a:xfrm>
                  <a:off x="3737176" y="1674813"/>
                  <a:ext cx="141288" cy="109538"/>
                </a:xfrm>
                <a:custGeom>
                  <a:avLst/>
                  <a:gdLst>
                    <a:gd name="T0" fmla="*/ 680 w 1255"/>
                    <a:gd name="T1" fmla="*/ 0 h 963"/>
                    <a:gd name="T2" fmla="*/ 736 w 1255"/>
                    <a:gd name="T3" fmla="*/ 1 h 963"/>
                    <a:gd name="T4" fmla="*/ 793 w 1255"/>
                    <a:gd name="T5" fmla="*/ 6 h 963"/>
                    <a:gd name="T6" fmla="*/ 849 w 1255"/>
                    <a:gd name="T7" fmla="*/ 17 h 963"/>
                    <a:gd name="T8" fmla="*/ 904 w 1255"/>
                    <a:gd name="T9" fmla="*/ 32 h 963"/>
                    <a:gd name="T10" fmla="*/ 958 w 1255"/>
                    <a:gd name="T11" fmla="*/ 52 h 963"/>
                    <a:gd name="T12" fmla="*/ 1010 w 1255"/>
                    <a:gd name="T13" fmla="*/ 77 h 963"/>
                    <a:gd name="T14" fmla="*/ 1060 w 1255"/>
                    <a:gd name="T15" fmla="*/ 105 h 963"/>
                    <a:gd name="T16" fmla="*/ 1107 w 1255"/>
                    <a:gd name="T17" fmla="*/ 140 h 963"/>
                    <a:gd name="T18" fmla="*/ 1153 w 1255"/>
                    <a:gd name="T19" fmla="*/ 178 h 963"/>
                    <a:gd name="T20" fmla="*/ 1195 w 1255"/>
                    <a:gd name="T21" fmla="*/ 221 h 963"/>
                    <a:gd name="T22" fmla="*/ 1255 w 1255"/>
                    <a:gd name="T23" fmla="*/ 287 h 963"/>
                    <a:gd name="T24" fmla="*/ 1116 w 1255"/>
                    <a:gd name="T25" fmla="*/ 413 h 963"/>
                    <a:gd name="T26" fmla="*/ 1093 w 1255"/>
                    <a:gd name="T27" fmla="*/ 391 h 963"/>
                    <a:gd name="T28" fmla="*/ 1070 w 1255"/>
                    <a:gd name="T29" fmla="*/ 375 h 963"/>
                    <a:gd name="T30" fmla="*/ 1045 w 1255"/>
                    <a:gd name="T31" fmla="*/ 364 h 963"/>
                    <a:gd name="T32" fmla="*/ 1021 w 1255"/>
                    <a:gd name="T33" fmla="*/ 357 h 963"/>
                    <a:gd name="T34" fmla="*/ 997 w 1255"/>
                    <a:gd name="T35" fmla="*/ 354 h 963"/>
                    <a:gd name="T36" fmla="*/ 974 w 1255"/>
                    <a:gd name="T37" fmla="*/ 354 h 963"/>
                    <a:gd name="T38" fmla="*/ 952 w 1255"/>
                    <a:gd name="T39" fmla="*/ 356 h 963"/>
                    <a:gd name="T40" fmla="*/ 930 w 1255"/>
                    <a:gd name="T41" fmla="*/ 361 h 963"/>
                    <a:gd name="T42" fmla="*/ 911 w 1255"/>
                    <a:gd name="T43" fmla="*/ 367 h 963"/>
                    <a:gd name="T44" fmla="*/ 894 w 1255"/>
                    <a:gd name="T45" fmla="*/ 373 h 963"/>
                    <a:gd name="T46" fmla="*/ 878 w 1255"/>
                    <a:gd name="T47" fmla="*/ 380 h 963"/>
                    <a:gd name="T48" fmla="*/ 866 w 1255"/>
                    <a:gd name="T49" fmla="*/ 386 h 963"/>
                    <a:gd name="T50" fmla="*/ 857 w 1255"/>
                    <a:gd name="T51" fmla="*/ 391 h 963"/>
                    <a:gd name="T52" fmla="*/ 851 w 1255"/>
                    <a:gd name="T53" fmla="*/ 395 h 963"/>
                    <a:gd name="T54" fmla="*/ 849 w 1255"/>
                    <a:gd name="T55" fmla="*/ 396 h 963"/>
                    <a:gd name="T56" fmla="*/ 699 w 1255"/>
                    <a:gd name="T57" fmla="*/ 532 h 963"/>
                    <a:gd name="T58" fmla="*/ 676 w 1255"/>
                    <a:gd name="T59" fmla="*/ 556 h 963"/>
                    <a:gd name="T60" fmla="*/ 657 w 1255"/>
                    <a:gd name="T61" fmla="*/ 581 h 963"/>
                    <a:gd name="T62" fmla="*/ 645 w 1255"/>
                    <a:gd name="T63" fmla="*/ 605 h 963"/>
                    <a:gd name="T64" fmla="*/ 638 w 1255"/>
                    <a:gd name="T65" fmla="*/ 631 h 963"/>
                    <a:gd name="T66" fmla="*/ 635 w 1255"/>
                    <a:gd name="T67" fmla="*/ 654 h 963"/>
                    <a:gd name="T68" fmla="*/ 635 w 1255"/>
                    <a:gd name="T69" fmla="*/ 677 h 963"/>
                    <a:gd name="T70" fmla="*/ 638 w 1255"/>
                    <a:gd name="T71" fmla="*/ 700 h 963"/>
                    <a:gd name="T72" fmla="*/ 643 w 1255"/>
                    <a:gd name="T73" fmla="*/ 720 h 963"/>
                    <a:gd name="T74" fmla="*/ 650 w 1255"/>
                    <a:gd name="T75" fmla="*/ 739 h 963"/>
                    <a:gd name="T76" fmla="*/ 657 w 1255"/>
                    <a:gd name="T77" fmla="*/ 757 h 963"/>
                    <a:gd name="T78" fmla="*/ 666 w 1255"/>
                    <a:gd name="T79" fmla="*/ 771 h 963"/>
                    <a:gd name="T80" fmla="*/ 673 w 1255"/>
                    <a:gd name="T81" fmla="*/ 783 h 963"/>
                    <a:gd name="T82" fmla="*/ 679 w 1255"/>
                    <a:gd name="T83" fmla="*/ 792 h 963"/>
                    <a:gd name="T84" fmla="*/ 684 w 1255"/>
                    <a:gd name="T85" fmla="*/ 799 h 963"/>
                    <a:gd name="T86" fmla="*/ 686 w 1255"/>
                    <a:gd name="T87" fmla="*/ 802 h 963"/>
                    <a:gd name="T88" fmla="*/ 505 w 1255"/>
                    <a:gd name="T89" fmla="*/ 963 h 963"/>
                    <a:gd name="T90" fmla="*/ 0 w 1255"/>
                    <a:gd name="T91" fmla="*/ 400 h 963"/>
                    <a:gd name="T92" fmla="*/ 255 w 1255"/>
                    <a:gd name="T93" fmla="*/ 170 h 963"/>
                    <a:gd name="T94" fmla="*/ 302 w 1255"/>
                    <a:gd name="T95" fmla="*/ 133 h 963"/>
                    <a:gd name="T96" fmla="*/ 352 w 1255"/>
                    <a:gd name="T97" fmla="*/ 99 h 963"/>
                    <a:gd name="T98" fmla="*/ 403 w 1255"/>
                    <a:gd name="T99" fmla="*/ 71 h 963"/>
                    <a:gd name="T100" fmla="*/ 457 w 1255"/>
                    <a:gd name="T101" fmla="*/ 46 h 963"/>
                    <a:gd name="T102" fmla="*/ 511 w 1255"/>
                    <a:gd name="T103" fmla="*/ 28 h 963"/>
                    <a:gd name="T104" fmla="*/ 567 w 1255"/>
                    <a:gd name="T105" fmla="*/ 13 h 963"/>
                    <a:gd name="T106" fmla="*/ 623 w 1255"/>
                    <a:gd name="T107" fmla="*/ 4 h 963"/>
                    <a:gd name="T108" fmla="*/ 680 w 1255"/>
                    <a:gd name="T109" fmla="*/ 0 h 9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255" h="963">
                      <a:moveTo>
                        <a:pt x="680" y="0"/>
                      </a:moveTo>
                      <a:lnTo>
                        <a:pt x="736" y="1"/>
                      </a:lnTo>
                      <a:lnTo>
                        <a:pt x="793" y="6"/>
                      </a:lnTo>
                      <a:lnTo>
                        <a:pt x="849" y="17"/>
                      </a:lnTo>
                      <a:lnTo>
                        <a:pt x="904" y="32"/>
                      </a:lnTo>
                      <a:lnTo>
                        <a:pt x="958" y="52"/>
                      </a:lnTo>
                      <a:lnTo>
                        <a:pt x="1010" y="77"/>
                      </a:lnTo>
                      <a:lnTo>
                        <a:pt x="1060" y="105"/>
                      </a:lnTo>
                      <a:lnTo>
                        <a:pt x="1107" y="140"/>
                      </a:lnTo>
                      <a:lnTo>
                        <a:pt x="1153" y="178"/>
                      </a:lnTo>
                      <a:lnTo>
                        <a:pt x="1195" y="221"/>
                      </a:lnTo>
                      <a:lnTo>
                        <a:pt x="1255" y="287"/>
                      </a:lnTo>
                      <a:lnTo>
                        <a:pt x="1116" y="413"/>
                      </a:lnTo>
                      <a:lnTo>
                        <a:pt x="1093" y="391"/>
                      </a:lnTo>
                      <a:lnTo>
                        <a:pt x="1070" y="375"/>
                      </a:lnTo>
                      <a:lnTo>
                        <a:pt x="1045" y="364"/>
                      </a:lnTo>
                      <a:lnTo>
                        <a:pt x="1021" y="357"/>
                      </a:lnTo>
                      <a:lnTo>
                        <a:pt x="997" y="354"/>
                      </a:lnTo>
                      <a:lnTo>
                        <a:pt x="974" y="354"/>
                      </a:lnTo>
                      <a:lnTo>
                        <a:pt x="952" y="356"/>
                      </a:lnTo>
                      <a:lnTo>
                        <a:pt x="930" y="361"/>
                      </a:lnTo>
                      <a:lnTo>
                        <a:pt x="911" y="367"/>
                      </a:lnTo>
                      <a:lnTo>
                        <a:pt x="894" y="373"/>
                      </a:lnTo>
                      <a:lnTo>
                        <a:pt x="878" y="380"/>
                      </a:lnTo>
                      <a:lnTo>
                        <a:pt x="866" y="386"/>
                      </a:lnTo>
                      <a:lnTo>
                        <a:pt x="857" y="391"/>
                      </a:lnTo>
                      <a:lnTo>
                        <a:pt x="851" y="395"/>
                      </a:lnTo>
                      <a:lnTo>
                        <a:pt x="849" y="396"/>
                      </a:lnTo>
                      <a:lnTo>
                        <a:pt x="699" y="532"/>
                      </a:lnTo>
                      <a:lnTo>
                        <a:pt x="676" y="556"/>
                      </a:lnTo>
                      <a:lnTo>
                        <a:pt x="657" y="581"/>
                      </a:lnTo>
                      <a:lnTo>
                        <a:pt x="645" y="605"/>
                      </a:lnTo>
                      <a:lnTo>
                        <a:pt x="638" y="631"/>
                      </a:lnTo>
                      <a:lnTo>
                        <a:pt x="635" y="654"/>
                      </a:lnTo>
                      <a:lnTo>
                        <a:pt x="635" y="677"/>
                      </a:lnTo>
                      <a:lnTo>
                        <a:pt x="638" y="700"/>
                      </a:lnTo>
                      <a:lnTo>
                        <a:pt x="643" y="720"/>
                      </a:lnTo>
                      <a:lnTo>
                        <a:pt x="650" y="739"/>
                      </a:lnTo>
                      <a:lnTo>
                        <a:pt x="657" y="757"/>
                      </a:lnTo>
                      <a:lnTo>
                        <a:pt x="666" y="771"/>
                      </a:lnTo>
                      <a:lnTo>
                        <a:pt x="673" y="783"/>
                      </a:lnTo>
                      <a:lnTo>
                        <a:pt x="679" y="792"/>
                      </a:lnTo>
                      <a:lnTo>
                        <a:pt x="684" y="799"/>
                      </a:lnTo>
                      <a:lnTo>
                        <a:pt x="686" y="802"/>
                      </a:lnTo>
                      <a:lnTo>
                        <a:pt x="505" y="963"/>
                      </a:lnTo>
                      <a:lnTo>
                        <a:pt x="0" y="400"/>
                      </a:lnTo>
                      <a:lnTo>
                        <a:pt x="255" y="170"/>
                      </a:lnTo>
                      <a:lnTo>
                        <a:pt x="302" y="133"/>
                      </a:lnTo>
                      <a:lnTo>
                        <a:pt x="352" y="99"/>
                      </a:lnTo>
                      <a:lnTo>
                        <a:pt x="403" y="71"/>
                      </a:lnTo>
                      <a:lnTo>
                        <a:pt x="457" y="46"/>
                      </a:lnTo>
                      <a:lnTo>
                        <a:pt x="511" y="28"/>
                      </a:lnTo>
                      <a:lnTo>
                        <a:pt x="567" y="13"/>
                      </a:lnTo>
                      <a:lnTo>
                        <a:pt x="623" y="4"/>
                      </a:lnTo>
                      <a:lnTo>
                        <a:pt x="680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108" name="Freeform 18"/>
                <p:cNvSpPr>
                  <a:spLocks/>
                </p:cNvSpPr>
                <p:nvPr/>
              </p:nvSpPr>
              <p:spPr bwMode="auto">
                <a:xfrm>
                  <a:off x="3618119" y="1725613"/>
                  <a:ext cx="234950" cy="233363"/>
                </a:xfrm>
                <a:custGeom>
                  <a:avLst/>
                  <a:gdLst>
                    <a:gd name="T0" fmla="*/ 992 w 2072"/>
                    <a:gd name="T1" fmla="*/ 0 h 2058"/>
                    <a:gd name="T2" fmla="*/ 2072 w 2072"/>
                    <a:gd name="T3" fmla="*/ 1204 h 2058"/>
                    <a:gd name="T4" fmla="*/ 1350 w 2072"/>
                    <a:gd name="T5" fmla="*/ 1852 h 2058"/>
                    <a:gd name="T6" fmla="*/ 1309 w 2072"/>
                    <a:gd name="T7" fmla="*/ 1886 h 2058"/>
                    <a:gd name="T8" fmla="*/ 1266 w 2072"/>
                    <a:gd name="T9" fmla="*/ 1916 h 2058"/>
                    <a:gd name="T10" fmla="*/ 1220 w 2072"/>
                    <a:gd name="T11" fmla="*/ 1945 h 2058"/>
                    <a:gd name="T12" fmla="*/ 1172 w 2072"/>
                    <a:gd name="T13" fmla="*/ 1970 h 2058"/>
                    <a:gd name="T14" fmla="*/ 1122 w 2072"/>
                    <a:gd name="T15" fmla="*/ 1993 h 2058"/>
                    <a:gd name="T16" fmla="*/ 1070 w 2072"/>
                    <a:gd name="T17" fmla="*/ 2011 h 2058"/>
                    <a:gd name="T18" fmla="*/ 1018 w 2072"/>
                    <a:gd name="T19" fmla="*/ 2027 h 2058"/>
                    <a:gd name="T20" fmla="*/ 964 w 2072"/>
                    <a:gd name="T21" fmla="*/ 2040 h 2058"/>
                    <a:gd name="T22" fmla="*/ 910 w 2072"/>
                    <a:gd name="T23" fmla="*/ 2050 h 2058"/>
                    <a:gd name="T24" fmla="*/ 856 w 2072"/>
                    <a:gd name="T25" fmla="*/ 2056 h 2058"/>
                    <a:gd name="T26" fmla="*/ 801 w 2072"/>
                    <a:gd name="T27" fmla="*/ 2058 h 2058"/>
                    <a:gd name="T28" fmla="*/ 747 w 2072"/>
                    <a:gd name="T29" fmla="*/ 2057 h 2058"/>
                    <a:gd name="T30" fmla="*/ 694 w 2072"/>
                    <a:gd name="T31" fmla="*/ 2052 h 2058"/>
                    <a:gd name="T32" fmla="*/ 642 w 2072"/>
                    <a:gd name="T33" fmla="*/ 2044 h 2058"/>
                    <a:gd name="T34" fmla="*/ 592 w 2072"/>
                    <a:gd name="T35" fmla="*/ 2032 h 2058"/>
                    <a:gd name="T36" fmla="*/ 542 w 2072"/>
                    <a:gd name="T37" fmla="*/ 2015 h 2058"/>
                    <a:gd name="T38" fmla="*/ 494 w 2072"/>
                    <a:gd name="T39" fmla="*/ 1995 h 2058"/>
                    <a:gd name="T40" fmla="*/ 449 w 2072"/>
                    <a:gd name="T41" fmla="*/ 1971 h 2058"/>
                    <a:gd name="T42" fmla="*/ 406 w 2072"/>
                    <a:gd name="T43" fmla="*/ 1943 h 2058"/>
                    <a:gd name="T44" fmla="*/ 367 w 2072"/>
                    <a:gd name="T45" fmla="*/ 1910 h 2058"/>
                    <a:gd name="T46" fmla="*/ 330 w 2072"/>
                    <a:gd name="T47" fmla="*/ 1874 h 2058"/>
                    <a:gd name="T48" fmla="*/ 138 w 2072"/>
                    <a:gd name="T49" fmla="*/ 1661 h 2058"/>
                    <a:gd name="T50" fmla="*/ 106 w 2072"/>
                    <a:gd name="T51" fmla="*/ 1620 h 2058"/>
                    <a:gd name="T52" fmla="*/ 77 w 2072"/>
                    <a:gd name="T53" fmla="*/ 1577 h 2058"/>
                    <a:gd name="T54" fmla="*/ 54 w 2072"/>
                    <a:gd name="T55" fmla="*/ 1532 h 2058"/>
                    <a:gd name="T56" fmla="*/ 35 w 2072"/>
                    <a:gd name="T57" fmla="*/ 1484 h 2058"/>
                    <a:gd name="T58" fmla="*/ 20 w 2072"/>
                    <a:gd name="T59" fmla="*/ 1435 h 2058"/>
                    <a:gd name="T60" fmla="*/ 9 w 2072"/>
                    <a:gd name="T61" fmla="*/ 1384 h 2058"/>
                    <a:gd name="T62" fmla="*/ 3 w 2072"/>
                    <a:gd name="T63" fmla="*/ 1331 h 2058"/>
                    <a:gd name="T64" fmla="*/ 0 w 2072"/>
                    <a:gd name="T65" fmla="*/ 1278 h 2058"/>
                    <a:gd name="T66" fmla="*/ 1 w 2072"/>
                    <a:gd name="T67" fmla="*/ 1225 h 2058"/>
                    <a:gd name="T68" fmla="*/ 6 w 2072"/>
                    <a:gd name="T69" fmla="*/ 1171 h 2058"/>
                    <a:gd name="T70" fmla="*/ 14 w 2072"/>
                    <a:gd name="T71" fmla="*/ 1117 h 2058"/>
                    <a:gd name="T72" fmla="*/ 26 w 2072"/>
                    <a:gd name="T73" fmla="*/ 1064 h 2058"/>
                    <a:gd name="T74" fmla="*/ 41 w 2072"/>
                    <a:gd name="T75" fmla="*/ 1011 h 2058"/>
                    <a:gd name="T76" fmla="*/ 60 w 2072"/>
                    <a:gd name="T77" fmla="*/ 959 h 2058"/>
                    <a:gd name="T78" fmla="*/ 81 w 2072"/>
                    <a:gd name="T79" fmla="*/ 908 h 2058"/>
                    <a:gd name="T80" fmla="*/ 106 w 2072"/>
                    <a:gd name="T81" fmla="*/ 860 h 2058"/>
                    <a:gd name="T82" fmla="*/ 133 w 2072"/>
                    <a:gd name="T83" fmla="*/ 813 h 2058"/>
                    <a:gd name="T84" fmla="*/ 164 w 2072"/>
                    <a:gd name="T85" fmla="*/ 768 h 2058"/>
                    <a:gd name="T86" fmla="*/ 197 w 2072"/>
                    <a:gd name="T87" fmla="*/ 725 h 2058"/>
                    <a:gd name="T88" fmla="*/ 232 w 2072"/>
                    <a:gd name="T89" fmla="*/ 685 h 2058"/>
                    <a:gd name="T90" fmla="*/ 270 w 2072"/>
                    <a:gd name="T91" fmla="*/ 649 h 2058"/>
                    <a:gd name="T92" fmla="*/ 992 w 2072"/>
                    <a:gd name="T93" fmla="*/ 0 h 2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72" h="2058">
                      <a:moveTo>
                        <a:pt x="992" y="0"/>
                      </a:moveTo>
                      <a:lnTo>
                        <a:pt x="2072" y="1204"/>
                      </a:lnTo>
                      <a:lnTo>
                        <a:pt x="1350" y="1852"/>
                      </a:lnTo>
                      <a:lnTo>
                        <a:pt x="1309" y="1886"/>
                      </a:lnTo>
                      <a:lnTo>
                        <a:pt x="1266" y="1916"/>
                      </a:lnTo>
                      <a:lnTo>
                        <a:pt x="1220" y="1945"/>
                      </a:lnTo>
                      <a:lnTo>
                        <a:pt x="1172" y="1970"/>
                      </a:lnTo>
                      <a:lnTo>
                        <a:pt x="1122" y="1993"/>
                      </a:lnTo>
                      <a:lnTo>
                        <a:pt x="1070" y="2011"/>
                      </a:lnTo>
                      <a:lnTo>
                        <a:pt x="1018" y="2027"/>
                      </a:lnTo>
                      <a:lnTo>
                        <a:pt x="964" y="2040"/>
                      </a:lnTo>
                      <a:lnTo>
                        <a:pt x="910" y="2050"/>
                      </a:lnTo>
                      <a:lnTo>
                        <a:pt x="856" y="2056"/>
                      </a:lnTo>
                      <a:lnTo>
                        <a:pt x="801" y="2058"/>
                      </a:lnTo>
                      <a:lnTo>
                        <a:pt x="747" y="2057"/>
                      </a:lnTo>
                      <a:lnTo>
                        <a:pt x="694" y="2052"/>
                      </a:lnTo>
                      <a:lnTo>
                        <a:pt x="642" y="2044"/>
                      </a:lnTo>
                      <a:lnTo>
                        <a:pt x="592" y="2032"/>
                      </a:lnTo>
                      <a:lnTo>
                        <a:pt x="542" y="2015"/>
                      </a:lnTo>
                      <a:lnTo>
                        <a:pt x="494" y="1995"/>
                      </a:lnTo>
                      <a:lnTo>
                        <a:pt x="449" y="1971"/>
                      </a:lnTo>
                      <a:lnTo>
                        <a:pt x="406" y="1943"/>
                      </a:lnTo>
                      <a:lnTo>
                        <a:pt x="367" y="1910"/>
                      </a:lnTo>
                      <a:lnTo>
                        <a:pt x="330" y="1874"/>
                      </a:lnTo>
                      <a:lnTo>
                        <a:pt x="138" y="1661"/>
                      </a:lnTo>
                      <a:lnTo>
                        <a:pt x="106" y="1620"/>
                      </a:lnTo>
                      <a:lnTo>
                        <a:pt x="77" y="1577"/>
                      </a:lnTo>
                      <a:lnTo>
                        <a:pt x="54" y="1532"/>
                      </a:lnTo>
                      <a:lnTo>
                        <a:pt x="35" y="1484"/>
                      </a:lnTo>
                      <a:lnTo>
                        <a:pt x="20" y="1435"/>
                      </a:lnTo>
                      <a:lnTo>
                        <a:pt x="9" y="1384"/>
                      </a:lnTo>
                      <a:lnTo>
                        <a:pt x="3" y="1331"/>
                      </a:lnTo>
                      <a:lnTo>
                        <a:pt x="0" y="1278"/>
                      </a:lnTo>
                      <a:lnTo>
                        <a:pt x="1" y="1225"/>
                      </a:lnTo>
                      <a:lnTo>
                        <a:pt x="6" y="1171"/>
                      </a:lnTo>
                      <a:lnTo>
                        <a:pt x="14" y="1117"/>
                      </a:lnTo>
                      <a:lnTo>
                        <a:pt x="26" y="1064"/>
                      </a:lnTo>
                      <a:lnTo>
                        <a:pt x="41" y="1011"/>
                      </a:lnTo>
                      <a:lnTo>
                        <a:pt x="60" y="959"/>
                      </a:lnTo>
                      <a:lnTo>
                        <a:pt x="81" y="908"/>
                      </a:lnTo>
                      <a:lnTo>
                        <a:pt x="106" y="860"/>
                      </a:lnTo>
                      <a:lnTo>
                        <a:pt x="133" y="813"/>
                      </a:lnTo>
                      <a:lnTo>
                        <a:pt x="164" y="768"/>
                      </a:lnTo>
                      <a:lnTo>
                        <a:pt x="197" y="725"/>
                      </a:lnTo>
                      <a:lnTo>
                        <a:pt x="232" y="685"/>
                      </a:lnTo>
                      <a:lnTo>
                        <a:pt x="270" y="649"/>
                      </a:lnTo>
                      <a:lnTo>
                        <a:pt x="992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109" name="Freeform 19"/>
                <p:cNvSpPr>
                  <a:spLocks/>
                </p:cNvSpPr>
                <p:nvPr/>
              </p:nvSpPr>
              <p:spPr bwMode="auto">
                <a:xfrm>
                  <a:off x="3802267" y="1716088"/>
                  <a:ext cx="111125" cy="141288"/>
                </a:xfrm>
                <a:custGeom>
                  <a:avLst/>
                  <a:gdLst>
                    <a:gd name="T0" fmla="*/ 754 w 984"/>
                    <a:gd name="T1" fmla="*/ 0 h 1236"/>
                    <a:gd name="T2" fmla="*/ 814 w 984"/>
                    <a:gd name="T3" fmla="*/ 66 h 1236"/>
                    <a:gd name="T4" fmla="*/ 853 w 984"/>
                    <a:gd name="T5" fmla="*/ 113 h 1236"/>
                    <a:gd name="T6" fmla="*/ 887 w 984"/>
                    <a:gd name="T7" fmla="*/ 162 h 1236"/>
                    <a:gd name="T8" fmla="*/ 915 w 984"/>
                    <a:gd name="T9" fmla="*/ 214 h 1236"/>
                    <a:gd name="T10" fmla="*/ 939 w 984"/>
                    <a:gd name="T11" fmla="*/ 267 h 1236"/>
                    <a:gd name="T12" fmla="*/ 957 w 984"/>
                    <a:gd name="T13" fmla="*/ 321 h 1236"/>
                    <a:gd name="T14" fmla="*/ 971 w 984"/>
                    <a:gd name="T15" fmla="*/ 377 h 1236"/>
                    <a:gd name="T16" fmla="*/ 980 w 984"/>
                    <a:gd name="T17" fmla="*/ 433 h 1236"/>
                    <a:gd name="T18" fmla="*/ 984 w 984"/>
                    <a:gd name="T19" fmla="*/ 490 h 1236"/>
                    <a:gd name="T20" fmla="*/ 983 w 984"/>
                    <a:gd name="T21" fmla="*/ 547 h 1236"/>
                    <a:gd name="T22" fmla="*/ 978 w 984"/>
                    <a:gd name="T23" fmla="*/ 603 h 1236"/>
                    <a:gd name="T24" fmla="*/ 968 w 984"/>
                    <a:gd name="T25" fmla="*/ 659 h 1236"/>
                    <a:gd name="T26" fmla="*/ 953 w 984"/>
                    <a:gd name="T27" fmla="*/ 714 h 1236"/>
                    <a:gd name="T28" fmla="*/ 933 w 984"/>
                    <a:gd name="T29" fmla="*/ 768 h 1236"/>
                    <a:gd name="T30" fmla="*/ 908 w 984"/>
                    <a:gd name="T31" fmla="*/ 819 h 1236"/>
                    <a:gd name="T32" fmla="*/ 880 w 984"/>
                    <a:gd name="T33" fmla="*/ 870 h 1236"/>
                    <a:gd name="T34" fmla="*/ 845 w 984"/>
                    <a:gd name="T35" fmla="*/ 918 h 1236"/>
                    <a:gd name="T36" fmla="*/ 806 w 984"/>
                    <a:gd name="T37" fmla="*/ 963 h 1236"/>
                    <a:gd name="T38" fmla="*/ 764 w 984"/>
                    <a:gd name="T39" fmla="*/ 1006 h 1236"/>
                    <a:gd name="T40" fmla="*/ 507 w 984"/>
                    <a:gd name="T41" fmla="*/ 1236 h 1236"/>
                    <a:gd name="T42" fmla="*/ 0 w 984"/>
                    <a:gd name="T43" fmla="*/ 671 h 1236"/>
                    <a:gd name="T44" fmla="*/ 180 w 984"/>
                    <a:gd name="T45" fmla="*/ 509 h 1236"/>
                    <a:gd name="T46" fmla="*/ 180 w 984"/>
                    <a:gd name="T47" fmla="*/ 507 h 1236"/>
                    <a:gd name="T48" fmla="*/ 205 w 984"/>
                    <a:gd name="T49" fmla="*/ 530 h 1236"/>
                    <a:gd name="T50" fmla="*/ 229 w 984"/>
                    <a:gd name="T51" fmla="*/ 548 h 1236"/>
                    <a:gd name="T52" fmla="*/ 254 w 984"/>
                    <a:gd name="T53" fmla="*/ 559 h 1236"/>
                    <a:gd name="T54" fmla="*/ 279 w 984"/>
                    <a:gd name="T55" fmla="*/ 566 h 1236"/>
                    <a:gd name="T56" fmla="*/ 303 w 984"/>
                    <a:gd name="T57" fmla="*/ 569 h 1236"/>
                    <a:gd name="T58" fmla="*/ 328 w 984"/>
                    <a:gd name="T59" fmla="*/ 568 h 1236"/>
                    <a:gd name="T60" fmla="*/ 350 w 984"/>
                    <a:gd name="T61" fmla="*/ 565 h 1236"/>
                    <a:gd name="T62" fmla="*/ 372 w 984"/>
                    <a:gd name="T63" fmla="*/ 559 h 1236"/>
                    <a:gd name="T64" fmla="*/ 391 w 984"/>
                    <a:gd name="T65" fmla="*/ 552 h 1236"/>
                    <a:gd name="T66" fmla="*/ 409 w 984"/>
                    <a:gd name="T67" fmla="*/ 545 h 1236"/>
                    <a:gd name="T68" fmla="*/ 423 w 984"/>
                    <a:gd name="T69" fmla="*/ 536 h 1236"/>
                    <a:gd name="T70" fmla="*/ 436 w 984"/>
                    <a:gd name="T71" fmla="*/ 529 h 1236"/>
                    <a:gd name="T72" fmla="*/ 445 w 984"/>
                    <a:gd name="T73" fmla="*/ 523 h 1236"/>
                    <a:gd name="T74" fmla="*/ 451 w 984"/>
                    <a:gd name="T75" fmla="*/ 519 h 1236"/>
                    <a:gd name="T76" fmla="*/ 453 w 984"/>
                    <a:gd name="T77" fmla="*/ 518 h 1236"/>
                    <a:gd name="T78" fmla="*/ 595 w 984"/>
                    <a:gd name="T79" fmla="*/ 391 h 1236"/>
                    <a:gd name="T80" fmla="*/ 618 w 984"/>
                    <a:gd name="T81" fmla="*/ 366 h 1236"/>
                    <a:gd name="T82" fmla="*/ 635 w 984"/>
                    <a:gd name="T83" fmla="*/ 342 h 1236"/>
                    <a:gd name="T84" fmla="*/ 647 w 984"/>
                    <a:gd name="T85" fmla="*/ 317 h 1236"/>
                    <a:gd name="T86" fmla="*/ 655 w 984"/>
                    <a:gd name="T87" fmla="*/ 293 h 1236"/>
                    <a:gd name="T88" fmla="*/ 659 w 984"/>
                    <a:gd name="T89" fmla="*/ 269 h 1236"/>
                    <a:gd name="T90" fmla="*/ 659 w 984"/>
                    <a:gd name="T91" fmla="*/ 246 h 1236"/>
                    <a:gd name="T92" fmla="*/ 656 w 984"/>
                    <a:gd name="T93" fmla="*/ 224 h 1236"/>
                    <a:gd name="T94" fmla="*/ 651 w 984"/>
                    <a:gd name="T95" fmla="*/ 203 h 1236"/>
                    <a:gd name="T96" fmla="*/ 644 w 984"/>
                    <a:gd name="T97" fmla="*/ 185 h 1236"/>
                    <a:gd name="T98" fmla="*/ 637 w 984"/>
                    <a:gd name="T99" fmla="*/ 169 h 1236"/>
                    <a:gd name="T100" fmla="*/ 630 w 984"/>
                    <a:gd name="T101" fmla="*/ 154 h 1236"/>
                    <a:gd name="T102" fmla="*/ 624 w 984"/>
                    <a:gd name="T103" fmla="*/ 142 h 1236"/>
                    <a:gd name="T104" fmla="*/ 618 w 984"/>
                    <a:gd name="T105" fmla="*/ 134 h 1236"/>
                    <a:gd name="T106" fmla="*/ 614 w 984"/>
                    <a:gd name="T107" fmla="*/ 128 h 1236"/>
                    <a:gd name="T108" fmla="*/ 613 w 984"/>
                    <a:gd name="T109" fmla="*/ 127 h 1236"/>
                    <a:gd name="T110" fmla="*/ 754 w 984"/>
                    <a:gd name="T111" fmla="*/ 0 h 1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984" h="1236">
                      <a:moveTo>
                        <a:pt x="754" y="0"/>
                      </a:moveTo>
                      <a:lnTo>
                        <a:pt x="814" y="66"/>
                      </a:lnTo>
                      <a:lnTo>
                        <a:pt x="853" y="113"/>
                      </a:lnTo>
                      <a:lnTo>
                        <a:pt x="887" y="162"/>
                      </a:lnTo>
                      <a:lnTo>
                        <a:pt x="915" y="214"/>
                      </a:lnTo>
                      <a:lnTo>
                        <a:pt x="939" y="267"/>
                      </a:lnTo>
                      <a:lnTo>
                        <a:pt x="957" y="321"/>
                      </a:lnTo>
                      <a:lnTo>
                        <a:pt x="971" y="377"/>
                      </a:lnTo>
                      <a:lnTo>
                        <a:pt x="980" y="433"/>
                      </a:lnTo>
                      <a:lnTo>
                        <a:pt x="984" y="490"/>
                      </a:lnTo>
                      <a:lnTo>
                        <a:pt x="983" y="547"/>
                      </a:lnTo>
                      <a:lnTo>
                        <a:pt x="978" y="603"/>
                      </a:lnTo>
                      <a:lnTo>
                        <a:pt x="968" y="659"/>
                      </a:lnTo>
                      <a:lnTo>
                        <a:pt x="953" y="714"/>
                      </a:lnTo>
                      <a:lnTo>
                        <a:pt x="933" y="768"/>
                      </a:lnTo>
                      <a:lnTo>
                        <a:pt x="908" y="819"/>
                      </a:lnTo>
                      <a:lnTo>
                        <a:pt x="880" y="870"/>
                      </a:lnTo>
                      <a:lnTo>
                        <a:pt x="845" y="918"/>
                      </a:lnTo>
                      <a:lnTo>
                        <a:pt x="806" y="963"/>
                      </a:lnTo>
                      <a:lnTo>
                        <a:pt x="764" y="1006"/>
                      </a:lnTo>
                      <a:lnTo>
                        <a:pt x="507" y="1236"/>
                      </a:lnTo>
                      <a:lnTo>
                        <a:pt x="0" y="671"/>
                      </a:lnTo>
                      <a:lnTo>
                        <a:pt x="180" y="509"/>
                      </a:lnTo>
                      <a:lnTo>
                        <a:pt x="180" y="507"/>
                      </a:lnTo>
                      <a:lnTo>
                        <a:pt x="205" y="530"/>
                      </a:lnTo>
                      <a:lnTo>
                        <a:pt x="229" y="548"/>
                      </a:lnTo>
                      <a:lnTo>
                        <a:pt x="254" y="559"/>
                      </a:lnTo>
                      <a:lnTo>
                        <a:pt x="279" y="566"/>
                      </a:lnTo>
                      <a:lnTo>
                        <a:pt x="303" y="569"/>
                      </a:lnTo>
                      <a:lnTo>
                        <a:pt x="328" y="568"/>
                      </a:lnTo>
                      <a:lnTo>
                        <a:pt x="350" y="565"/>
                      </a:lnTo>
                      <a:lnTo>
                        <a:pt x="372" y="559"/>
                      </a:lnTo>
                      <a:lnTo>
                        <a:pt x="391" y="552"/>
                      </a:lnTo>
                      <a:lnTo>
                        <a:pt x="409" y="545"/>
                      </a:lnTo>
                      <a:lnTo>
                        <a:pt x="423" y="536"/>
                      </a:lnTo>
                      <a:lnTo>
                        <a:pt x="436" y="529"/>
                      </a:lnTo>
                      <a:lnTo>
                        <a:pt x="445" y="523"/>
                      </a:lnTo>
                      <a:lnTo>
                        <a:pt x="451" y="519"/>
                      </a:lnTo>
                      <a:lnTo>
                        <a:pt x="453" y="518"/>
                      </a:lnTo>
                      <a:lnTo>
                        <a:pt x="595" y="391"/>
                      </a:lnTo>
                      <a:lnTo>
                        <a:pt x="618" y="366"/>
                      </a:lnTo>
                      <a:lnTo>
                        <a:pt x="635" y="342"/>
                      </a:lnTo>
                      <a:lnTo>
                        <a:pt x="647" y="317"/>
                      </a:lnTo>
                      <a:lnTo>
                        <a:pt x="655" y="293"/>
                      </a:lnTo>
                      <a:lnTo>
                        <a:pt x="659" y="269"/>
                      </a:lnTo>
                      <a:lnTo>
                        <a:pt x="659" y="246"/>
                      </a:lnTo>
                      <a:lnTo>
                        <a:pt x="656" y="224"/>
                      </a:lnTo>
                      <a:lnTo>
                        <a:pt x="651" y="203"/>
                      </a:lnTo>
                      <a:lnTo>
                        <a:pt x="644" y="185"/>
                      </a:lnTo>
                      <a:lnTo>
                        <a:pt x="637" y="169"/>
                      </a:lnTo>
                      <a:lnTo>
                        <a:pt x="630" y="154"/>
                      </a:lnTo>
                      <a:lnTo>
                        <a:pt x="624" y="142"/>
                      </a:lnTo>
                      <a:lnTo>
                        <a:pt x="618" y="134"/>
                      </a:lnTo>
                      <a:lnTo>
                        <a:pt x="614" y="128"/>
                      </a:lnTo>
                      <a:lnTo>
                        <a:pt x="613" y="127"/>
                      </a:lnTo>
                      <a:lnTo>
                        <a:pt x="754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110" name="Freeform 20"/>
                <p:cNvSpPr>
                  <a:spLocks/>
                </p:cNvSpPr>
                <p:nvPr/>
              </p:nvSpPr>
              <p:spPr bwMode="auto">
                <a:xfrm>
                  <a:off x="3878464" y="1601788"/>
                  <a:ext cx="61913" cy="114300"/>
                </a:xfrm>
                <a:custGeom>
                  <a:avLst/>
                  <a:gdLst>
                    <a:gd name="T0" fmla="*/ 351 w 546"/>
                    <a:gd name="T1" fmla="*/ 3 h 1016"/>
                    <a:gd name="T2" fmla="*/ 442 w 546"/>
                    <a:gd name="T3" fmla="*/ 23 h 1016"/>
                    <a:gd name="T4" fmla="*/ 538 w 546"/>
                    <a:gd name="T5" fmla="*/ 60 h 1016"/>
                    <a:gd name="T6" fmla="*/ 546 w 546"/>
                    <a:gd name="T7" fmla="*/ 72 h 1016"/>
                    <a:gd name="T8" fmla="*/ 540 w 546"/>
                    <a:gd name="T9" fmla="*/ 91 h 1016"/>
                    <a:gd name="T10" fmla="*/ 521 w 546"/>
                    <a:gd name="T11" fmla="*/ 113 h 1016"/>
                    <a:gd name="T12" fmla="*/ 499 w 546"/>
                    <a:gd name="T13" fmla="*/ 125 h 1016"/>
                    <a:gd name="T14" fmla="*/ 480 w 546"/>
                    <a:gd name="T15" fmla="*/ 125 h 1016"/>
                    <a:gd name="T16" fmla="*/ 386 w 546"/>
                    <a:gd name="T17" fmla="*/ 89 h 1016"/>
                    <a:gd name="T18" fmla="*/ 305 w 546"/>
                    <a:gd name="T19" fmla="*/ 72 h 1016"/>
                    <a:gd name="T20" fmla="*/ 235 w 546"/>
                    <a:gd name="T21" fmla="*/ 68 h 1016"/>
                    <a:gd name="T22" fmla="*/ 178 w 546"/>
                    <a:gd name="T23" fmla="*/ 75 h 1016"/>
                    <a:gd name="T24" fmla="*/ 136 w 546"/>
                    <a:gd name="T25" fmla="*/ 90 h 1016"/>
                    <a:gd name="T26" fmla="*/ 107 w 546"/>
                    <a:gd name="T27" fmla="*/ 111 h 1016"/>
                    <a:gd name="T28" fmla="*/ 88 w 546"/>
                    <a:gd name="T29" fmla="*/ 145 h 1016"/>
                    <a:gd name="T30" fmla="*/ 82 w 546"/>
                    <a:gd name="T31" fmla="*/ 191 h 1016"/>
                    <a:gd name="T32" fmla="*/ 93 w 546"/>
                    <a:gd name="T33" fmla="*/ 247 h 1016"/>
                    <a:gd name="T34" fmla="*/ 124 w 546"/>
                    <a:gd name="T35" fmla="*/ 310 h 1016"/>
                    <a:gd name="T36" fmla="*/ 180 w 546"/>
                    <a:gd name="T37" fmla="*/ 377 h 1016"/>
                    <a:gd name="T38" fmla="*/ 262 w 546"/>
                    <a:gd name="T39" fmla="*/ 449 h 1016"/>
                    <a:gd name="T40" fmla="*/ 330 w 546"/>
                    <a:gd name="T41" fmla="*/ 523 h 1016"/>
                    <a:gd name="T42" fmla="*/ 372 w 546"/>
                    <a:gd name="T43" fmla="*/ 594 h 1016"/>
                    <a:gd name="T44" fmla="*/ 389 w 546"/>
                    <a:gd name="T45" fmla="*/ 665 h 1016"/>
                    <a:gd name="T46" fmla="*/ 381 w 546"/>
                    <a:gd name="T47" fmla="*/ 733 h 1016"/>
                    <a:gd name="T48" fmla="*/ 347 w 546"/>
                    <a:gd name="T49" fmla="*/ 799 h 1016"/>
                    <a:gd name="T50" fmla="*/ 302 w 546"/>
                    <a:gd name="T51" fmla="*/ 856 h 1016"/>
                    <a:gd name="T52" fmla="*/ 253 w 546"/>
                    <a:gd name="T53" fmla="*/ 904 h 1016"/>
                    <a:gd name="T54" fmla="*/ 202 w 546"/>
                    <a:gd name="T55" fmla="*/ 944 h 1016"/>
                    <a:gd name="T56" fmla="*/ 154 w 546"/>
                    <a:gd name="T57" fmla="*/ 974 h 1016"/>
                    <a:gd name="T58" fmla="*/ 114 w 546"/>
                    <a:gd name="T59" fmla="*/ 996 h 1016"/>
                    <a:gd name="T60" fmla="*/ 85 w 546"/>
                    <a:gd name="T61" fmla="*/ 1011 h 1016"/>
                    <a:gd name="T62" fmla="*/ 71 w 546"/>
                    <a:gd name="T63" fmla="*/ 1016 h 1016"/>
                    <a:gd name="T64" fmla="*/ 5 w 546"/>
                    <a:gd name="T65" fmla="*/ 932 h 1016"/>
                    <a:gd name="T66" fmla="*/ 28 w 546"/>
                    <a:gd name="T67" fmla="*/ 923 h 1016"/>
                    <a:gd name="T68" fmla="*/ 57 w 546"/>
                    <a:gd name="T69" fmla="*/ 916 h 1016"/>
                    <a:gd name="T70" fmla="*/ 85 w 546"/>
                    <a:gd name="T71" fmla="*/ 911 h 1016"/>
                    <a:gd name="T72" fmla="*/ 134 w 546"/>
                    <a:gd name="T73" fmla="*/ 895 h 1016"/>
                    <a:gd name="T74" fmla="*/ 199 w 546"/>
                    <a:gd name="T75" fmla="*/ 862 h 1016"/>
                    <a:gd name="T76" fmla="*/ 242 w 546"/>
                    <a:gd name="T77" fmla="*/ 829 h 1016"/>
                    <a:gd name="T78" fmla="*/ 269 w 546"/>
                    <a:gd name="T79" fmla="*/ 802 h 1016"/>
                    <a:gd name="T80" fmla="*/ 281 w 546"/>
                    <a:gd name="T81" fmla="*/ 786 h 1016"/>
                    <a:gd name="T82" fmla="*/ 289 w 546"/>
                    <a:gd name="T83" fmla="*/ 773 h 1016"/>
                    <a:gd name="T84" fmla="*/ 301 w 546"/>
                    <a:gd name="T85" fmla="*/ 748 h 1016"/>
                    <a:gd name="T86" fmla="*/ 309 w 546"/>
                    <a:gd name="T87" fmla="*/ 717 h 1016"/>
                    <a:gd name="T88" fmla="*/ 308 w 546"/>
                    <a:gd name="T89" fmla="*/ 681 h 1016"/>
                    <a:gd name="T90" fmla="*/ 295 w 546"/>
                    <a:gd name="T91" fmla="*/ 639 h 1016"/>
                    <a:gd name="T92" fmla="*/ 268 w 546"/>
                    <a:gd name="T93" fmla="*/ 590 h 1016"/>
                    <a:gd name="T94" fmla="*/ 222 w 546"/>
                    <a:gd name="T95" fmla="*/ 535 h 1016"/>
                    <a:gd name="T96" fmla="*/ 155 w 546"/>
                    <a:gd name="T97" fmla="*/ 473 h 1016"/>
                    <a:gd name="T98" fmla="*/ 87 w 546"/>
                    <a:gd name="T99" fmla="*/ 407 h 1016"/>
                    <a:gd name="T100" fmla="*/ 39 w 546"/>
                    <a:gd name="T101" fmla="*/ 340 h 1016"/>
                    <a:gd name="T102" fmla="*/ 12 w 546"/>
                    <a:gd name="T103" fmla="*/ 272 h 1016"/>
                    <a:gd name="T104" fmla="*/ 8 w 546"/>
                    <a:gd name="T105" fmla="*/ 206 h 1016"/>
                    <a:gd name="T106" fmla="*/ 27 w 546"/>
                    <a:gd name="T107" fmla="*/ 144 h 1016"/>
                    <a:gd name="T108" fmla="*/ 67 w 546"/>
                    <a:gd name="T109" fmla="*/ 86 h 1016"/>
                    <a:gd name="T110" fmla="*/ 123 w 546"/>
                    <a:gd name="T111" fmla="*/ 41 h 1016"/>
                    <a:gd name="T112" fmla="*/ 190 w 546"/>
                    <a:gd name="T113" fmla="*/ 13 h 1016"/>
                    <a:gd name="T114" fmla="*/ 267 w 546"/>
                    <a:gd name="T115" fmla="*/ 0 h 10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46" h="1016">
                      <a:moveTo>
                        <a:pt x="309" y="0"/>
                      </a:moveTo>
                      <a:lnTo>
                        <a:pt x="351" y="3"/>
                      </a:lnTo>
                      <a:lnTo>
                        <a:pt x="396" y="11"/>
                      </a:lnTo>
                      <a:lnTo>
                        <a:pt x="442" y="23"/>
                      </a:lnTo>
                      <a:lnTo>
                        <a:pt x="490" y="39"/>
                      </a:lnTo>
                      <a:lnTo>
                        <a:pt x="538" y="60"/>
                      </a:lnTo>
                      <a:lnTo>
                        <a:pt x="544" y="64"/>
                      </a:lnTo>
                      <a:lnTo>
                        <a:pt x="546" y="72"/>
                      </a:lnTo>
                      <a:lnTo>
                        <a:pt x="545" y="81"/>
                      </a:lnTo>
                      <a:lnTo>
                        <a:pt x="540" y="91"/>
                      </a:lnTo>
                      <a:lnTo>
                        <a:pt x="532" y="102"/>
                      </a:lnTo>
                      <a:lnTo>
                        <a:pt x="521" y="113"/>
                      </a:lnTo>
                      <a:lnTo>
                        <a:pt x="510" y="120"/>
                      </a:lnTo>
                      <a:lnTo>
                        <a:pt x="499" y="125"/>
                      </a:lnTo>
                      <a:lnTo>
                        <a:pt x="489" y="127"/>
                      </a:lnTo>
                      <a:lnTo>
                        <a:pt x="480" y="125"/>
                      </a:lnTo>
                      <a:lnTo>
                        <a:pt x="432" y="105"/>
                      </a:lnTo>
                      <a:lnTo>
                        <a:pt x="386" y="89"/>
                      </a:lnTo>
                      <a:lnTo>
                        <a:pt x="344" y="79"/>
                      </a:lnTo>
                      <a:lnTo>
                        <a:pt x="305" y="72"/>
                      </a:lnTo>
                      <a:lnTo>
                        <a:pt x="268" y="68"/>
                      </a:lnTo>
                      <a:lnTo>
                        <a:pt x="235" y="68"/>
                      </a:lnTo>
                      <a:lnTo>
                        <a:pt x="205" y="70"/>
                      </a:lnTo>
                      <a:lnTo>
                        <a:pt x="178" y="75"/>
                      </a:lnTo>
                      <a:lnTo>
                        <a:pt x="155" y="82"/>
                      </a:lnTo>
                      <a:lnTo>
                        <a:pt x="136" y="90"/>
                      </a:lnTo>
                      <a:lnTo>
                        <a:pt x="119" y="100"/>
                      </a:lnTo>
                      <a:lnTo>
                        <a:pt x="107" y="111"/>
                      </a:lnTo>
                      <a:lnTo>
                        <a:pt x="96" y="126"/>
                      </a:lnTo>
                      <a:lnTo>
                        <a:pt x="88" y="145"/>
                      </a:lnTo>
                      <a:lnTo>
                        <a:pt x="83" y="167"/>
                      </a:lnTo>
                      <a:lnTo>
                        <a:pt x="82" y="191"/>
                      </a:lnTo>
                      <a:lnTo>
                        <a:pt x="85" y="218"/>
                      </a:lnTo>
                      <a:lnTo>
                        <a:pt x="93" y="247"/>
                      </a:lnTo>
                      <a:lnTo>
                        <a:pt x="105" y="278"/>
                      </a:lnTo>
                      <a:lnTo>
                        <a:pt x="124" y="310"/>
                      </a:lnTo>
                      <a:lnTo>
                        <a:pt x="149" y="343"/>
                      </a:lnTo>
                      <a:lnTo>
                        <a:pt x="180" y="377"/>
                      </a:lnTo>
                      <a:lnTo>
                        <a:pt x="219" y="411"/>
                      </a:lnTo>
                      <a:lnTo>
                        <a:pt x="262" y="449"/>
                      </a:lnTo>
                      <a:lnTo>
                        <a:pt x="298" y="486"/>
                      </a:lnTo>
                      <a:lnTo>
                        <a:pt x="330" y="523"/>
                      </a:lnTo>
                      <a:lnTo>
                        <a:pt x="353" y="559"/>
                      </a:lnTo>
                      <a:lnTo>
                        <a:pt x="372" y="594"/>
                      </a:lnTo>
                      <a:lnTo>
                        <a:pt x="383" y="630"/>
                      </a:lnTo>
                      <a:lnTo>
                        <a:pt x="389" y="665"/>
                      </a:lnTo>
                      <a:lnTo>
                        <a:pt x="388" y="699"/>
                      </a:lnTo>
                      <a:lnTo>
                        <a:pt x="381" y="733"/>
                      </a:lnTo>
                      <a:lnTo>
                        <a:pt x="368" y="766"/>
                      </a:lnTo>
                      <a:lnTo>
                        <a:pt x="347" y="799"/>
                      </a:lnTo>
                      <a:lnTo>
                        <a:pt x="326" y="828"/>
                      </a:lnTo>
                      <a:lnTo>
                        <a:pt x="302" y="856"/>
                      </a:lnTo>
                      <a:lnTo>
                        <a:pt x="278" y="880"/>
                      </a:lnTo>
                      <a:lnTo>
                        <a:pt x="253" y="904"/>
                      </a:lnTo>
                      <a:lnTo>
                        <a:pt x="227" y="924"/>
                      </a:lnTo>
                      <a:lnTo>
                        <a:pt x="202" y="944"/>
                      </a:lnTo>
                      <a:lnTo>
                        <a:pt x="177" y="960"/>
                      </a:lnTo>
                      <a:lnTo>
                        <a:pt x="154" y="974"/>
                      </a:lnTo>
                      <a:lnTo>
                        <a:pt x="132" y="986"/>
                      </a:lnTo>
                      <a:lnTo>
                        <a:pt x="114" y="996"/>
                      </a:lnTo>
                      <a:lnTo>
                        <a:pt x="98" y="1005"/>
                      </a:lnTo>
                      <a:lnTo>
                        <a:pt x="85" y="1011"/>
                      </a:lnTo>
                      <a:lnTo>
                        <a:pt x="76" y="1015"/>
                      </a:lnTo>
                      <a:lnTo>
                        <a:pt x="71" y="1016"/>
                      </a:lnTo>
                      <a:lnTo>
                        <a:pt x="0" y="939"/>
                      </a:lnTo>
                      <a:lnTo>
                        <a:pt x="5" y="932"/>
                      </a:lnTo>
                      <a:lnTo>
                        <a:pt x="14" y="927"/>
                      </a:lnTo>
                      <a:lnTo>
                        <a:pt x="28" y="923"/>
                      </a:lnTo>
                      <a:lnTo>
                        <a:pt x="42" y="919"/>
                      </a:lnTo>
                      <a:lnTo>
                        <a:pt x="57" y="916"/>
                      </a:lnTo>
                      <a:lnTo>
                        <a:pt x="72" y="913"/>
                      </a:lnTo>
                      <a:lnTo>
                        <a:pt x="85" y="911"/>
                      </a:lnTo>
                      <a:lnTo>
                        <a:pt x="94" y="910"/>
                      </a:lnTo>
                      <a:lnTo>
                        <a:pt x="134" y="895"/>
                      </a:lnTo>
                      <a:lnTo>
                        <a:pt x="169" y="879"/>
                      </a:lnTo>
                      <a:lnTo>
                        <a:pt x="199" y="862"/>
                      </a:lnTo>
                      <a:lnTo>
                        <a:pt x="223" y="846"/>
                      </a:lnTo>
                      <a:lnTo>
                        <a:pt x="242" y="829"/>
                      </a:lnTo>
                      <a:lnTo>
                        <a:pt x="258" y="815"/>
                      </a:lnTo>
                      <a:lnTo>
                        <a:pt x="269" y="802"/>
                      </a:lnTo>
                      <a:lnTo>
                        <a:pt x="277" y="792"/>
                      </a:lnTo>
                      <a:lnTo>
                        <a:pt x="281" y="786"/>
                      </a:lnTo>
                      <a:lnTo>
                        <a:pt x="282" y="784"/>
                      </a:lnTo>
                      <a:lnTo>
                        <a:pt x="289" y="773"/>
                      </a:lnTo>
                      <a:lnTo>
                        <a:pt x="295" y="761"/>
                      </a:lnTo>
                      <a:lnTo>
                        <a:pt x="301" y="748"/>
                      </a:lnTo>
                      <a:lnTo>
                        <a:pt x="306" y="734"/>
                      </a:lnTo>
                      <a:lnTo>
                        <a:pt x="309" y="717"/>
                      </a:lnTo>
                      <a:lnTo>
                        <a:pt x="310" y="700"/>
                      </a:lnTo>
                      <a:lnTo>
                        <a:pt x="308" y="681"/>
                      </a:lnTo>
                      <a:lnTo>
                        <a:pt x="302" y="660"/>
                      </a:lnTo>
                      <a:lnTo>
                        <a:pt x="295" y="639"/>
                      </a:lnTo>
                      <a:lnTo>
                        <a:pt x="283" y="616"/>
                      </a:lnTo>
                      <a:lnTo>
                        <a:pt x="268" y="590"/>
                      </a:lnTo>
                      <a:lnTo>
                        <a:pt x="248" y="564"/>
                      </a:lnTo>
                      <a:lnTo>
                        <a:pt x="222" y="535"/>
                      </a:lnTo>
                      <a:lnTo>
                        <a:pt x="192" y="505"/>
                      </a:lnTo>
                      <a:lnTo>
                        <a:pt x="155" y="473"/>
                      </a:lnTo>
                      <a:lnTo>
                        <a:pt x="118" y="441"/>
                      </a:lnTo>
                      <a:lnTo>
                        <a:pt x="87" y="407"/>
                      </a:lnTo>
                      <a:lnTo>
                        <a:pt x="60" y="373"/>
                      </a:lnTo>
                      <a:lnTo>
                        <a:pt x="39" y="340"/>
                      </a:lnTo>
                      <a:lnTo>
                        <a:pt x="24" y="306"/>
                      </a:lnTo>
                      <a:lnTo>
                        <a:pt x="12" y="272"/>
                      </a:lnTo>
                      <a:lnTo>
                        <a:pt x="7" y="239"/>
                      </a:lnTo>
                      <a:lnTo>
                        <a:pt x="8" y="206"/>
                      </a:lnTo>
                      <a:lnTo>
                        <a:pt x="14" y="175"/>
                      </a:lnTo>
                      <a:lnTo>
                        <a:pt x="27" y="144"/>
                      </a:lnTo>
                      <a:lnTo>
                        <a:pt x="44" y="115"/>
                      </a:lnTo>
                      <a:lnTo>
                        <a:pt x="67" y="86"/>
                      </a:lnTo>
                      <a:lnTo>
                        <a:pt x="94" y="62"/>
                      </a:lnTo>
                      <a:lnTo>
                        <a:pt x="123" y="41"/>
                      </a:lnTo>
                      <a:lnTo>
                        <a:pt x="156" y="25"/>
                      </a:lnTo>
                      <a:lnTo>
                        <a:pt x="190" y="13"/>
                      </a:lnTo>
                      <a:lnTo>
                        <a:pt x="227" y="4"/>
                      </a:lnTo>
                      <a:lnTo>
                        <a:pt x="267" y="0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111" name="Freeform 21"/>
                <p:cNvSpPr>
                  <a:spLocks/>
                </p:cNvSpPr>
                <p:nvPr/>
              </p:nvSpPr>
              <p:spPr bwMode="auto">
                <a:xfrm>
                  <a:off x="3822903" y="1727200"/>
                  <a:ext cx="41275" cy="39688"/>
                </a:xfrm>
                <a:custGeom>
                  <a:avLst/>
                  <a:gdLst>
                    <a:gd name="T0" fmla="*/ 263 w 366"/>
                    <a:gd name="T1" fmla="*/ 0 h 351"/>
                    <a:gd name="T2" fmla="*/ 283 w 366"/>
                    <a:gd name="T3" fmla="*/ 3 h 351"/>
                    <a:gd name="T4" fmla="*/ 303 w 366"/>
                    <a:gd name="T5" fmla="*/ 11 h 351"/>
                    <a:gd name="T6" fmla="*/ 322 w 366"/>
                    <a:gd name="T7" fmla="*/ 22 h 351"/>
                    <a:gd name="T8" fmla="*/ 338 w 366"/>
                    <a:gd name="T9" fmla="*/ 37 h 351"/>
                    <a:gd name="T10" fmla="*/ 350 w 366"/>
                    <a:gd name="T11" fmla="*/ 54 h 351"/>
                    <a:gd name="T12" fmla="*/ 360 w 366"/>
                    <a:gd name="T13" fmla="*/ 75 h 351"/>
                    <a:gd name="T14" fmla="*/ 365 w 366"/>
                    <a:gd name="T15" fmla="*/ 95 h 351"/>
                    <a:gd name="T16" fmla="*/ 366 w 366"/>
                    <a:gd name="T17" fmla="*/ 115 h 351"/>
                    <a:gd name="T18" fmla="*/ 363 w 366"/>
                    <a:gd name="T19" fmla="*/ 136 h 351"/>
                    <a:gd name="T20" fmla="*/ 356 w 366"/>
                    <a:gd name="T21" fmla="*/ 156 h 351"/>
                    <a:gd name="T22" fmla="*/ 344 w 366"/>
                    <a:gd name="T23" fmla="*/ 175 h 351"/>
                    <a:gd name="T24" fmla="*/ 330 w 366"/>
                    <a:gd name="T25" fmla="*/ 191 h 351"/>
                    <a:gd name="T26" fmla="*/ 182 w 366"/>
                    <a:gd name="T27" fmla="*/ 323 h 351"/>
                    <a:gd name="T28" fmla="*/ 164 w 366"/>
                    <a:gd name="T29" fmla="*/ 336 h 351"/>
                    <a:gd name="T30" fmla="*/ 145 w 366"/>
                    <a:gd name="T31" fmla="*/ 346 h 351"/>
                    <a:gd name="T32" fmla="*/ 124 w 366"/>
                    <a:gd name="T33" fmla="*/ 351 h 351"/>
                    <a:gd name="T34" fmla="*/ 103 w 366"/>
                    <a:gd name="T35" fmla="*/ 351 h 351"/>
                    <a:gd name="T36" fmla="*/ 83 w 366"/>
                    <a:gd name="T37" fmla="*/ 348 h 351"/>
                    <a:gd name="T38" fmla="*/ 63 w 366"/>
                    <a:gd name="T39" fmla="*/ 340 h 351"/>
                    <a:gd name="T40" fmla="*/ 44 w 366"/>
                    <a:gd name="T41" fmla="*/ 330 h 351"/>
                    <a:gd name="T42" fmla="*/ 28 w 366"/>
                    <a:gd name="T43" fmla="*/ 315 h 351"/>
                    <a:gd name="T44" fmla="*/ 15 w 366"/>
                    <a:gd name="T45" fmla="*/ 297 h 351"/>
                    <a:gd name="T46" fmla="*/ 6 w 366"/>
                    <a:gd name="T47" fmla="*/ 277 h 351"/>
                    <a:gd name="T48" fmla="*/ 1 w 366"/>
                    <a:gd name="T49" fmla="*/ 257 h 351"/>
                    <a:gd name="T50" fmla="*/ 0 w 366"/>
                    <a:gd name="T51" fmla="*/ 236 h 351"/>
                    <a:gd name="T52" fmla="*/ 3 w 366"/>
                    <a:gd name="T53" fmla="*/ 215 h 351"/>
                    <a:gd name="T54" fmla="*/ 10 w 366"/>
                    <a:gd name="T55" fmla="*/ 196 h 351"/>
                    <a:gd name="T56" fmla="*/ 22 w 366"/>
                    <a:gd name="T57" fmla="*/ 178 h 351"/>
                    <a:gd name="T58" fmla="*/ 37 w 366"/>
                    <a:gd name="T59" fmla="*/ 161 h 351"/>
                    <a:gd name="T60" fmla="*/ 183 w 366"/>
                    <a:gd name="T61" fmla="*/ 29 h 351"/>
                    <a:gd name="T62" fmla="*/ 202 w 366"/>
                    <a:gd name="T63" fmla="*/ 16 h 351"/>
                    <a:gd name="T64" fmla="*/ 221 w 366"/>
                    <a:gd name="T65" fmla="*/ 7 h 351"/>
                    <a:gd name="T66" fmla="*/ 241 w 366"/>
                    <a:gd name="T67" fmla="*/ 1 h 351"/>
                    <a:gd name="T68" fmla="*/ 263 w 366"/>
                    <a:gd name="T69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66" h="351">
                      <a:moveTo>
                        <a:pt x="263" y="0"/>
                      </a:moveTo>
                      <a:lnTo>
                        <a:pt x="283" y="3"/>
                      </a:lnTo>
                      <a:lnTo>
                        <a:pt x="303" y="11"/>
                      </a:lnTo>
                      <a:lnTo>
                        <a:pt x="322" y="22"/>
                      </a:lnTo>
                      <a:lnTo>
                        <a:pt x="338" y="37"/>
                      </a:lnTo>
                      <a:lnTo>
                        <a:pt x="350" y="54"/>
                      </a:lnTo>
                      <a:lnTo>
                        <a:pt x="360" y="75"/>
                      </a:lnTo>
                      <a:lnTo>
                        <a:pt x="365" y="95"/>
                      </a:lnTo>
                      <a:lnTo>
                        <a:pt x="366" y="115"/>
                      </a:lnTo>
                      <a:lnTo>
                        <a:pt x="363" y="136"/>
                      </a:lnTo>
                      <a:lnTo>
                        <a:pt x="356" y="156"/>
                      </a:lnTo>
                      <a:lnTo>
                        <a:pt x="344" y="175"/>
                      </a:lnTo>
                      <a:lnTo>
                        <a:pt x="330" y="191"/>
                      </a:lnTo>
                      <a:lnTo>
                        <a:pt x="182" y="323"/>
                      </a:lnTo>
                      <a:lnTo>
                        <a:pt x="164" y="336"/>
                      </a:lnTo>
                      <a:lnTo>
                        <a:pt x="145" y="346"/>
                      </a:lnTo>
                      <a:lnTo>
                        <a:pt x="124" y="351"/>
                      </a:lnTo>
                      <a:lnTo>
                        <a:pt x="103" y="351"/>
                      </a:lnTo>
                      <a:lnTo>
                        <a:pt x="83" y="348"/>
                      </a:lnTo>
                      <a:lnTo>
                        <a:pt x="63" y="340"/>
                      </a:lnTo>
                      <a:lnTo>
                        <a:pt x="44" y="330"/>
                      </a:lnTo>
                      <a:lnTo>
                        <a:pt x="28" y="315"/>
                      </a:lnTo>
                      <a:lnTo>
                        <a:pt x="15" y="297"/>
                      </a:lnTo>
                      <a:lnTo>
                        <a:pt x="6" y="277"/>
                      </a:lnTo>
                      <a:lnTo>
                        <a:pt x="1" y="257"/>
                      </a:lnTo>
                      <a:lnTo>
                        <a:pt x="0" y="236"/>
                      </a:lnTo>
                      <a:lnTo>
                        <a:pt x="3" y="215"/>
                      </a:lnTo>
                      <a:lnTo>
                        <a:pt x="10" y="196"/>
                      </a:lnTo>
                      <a:lnTo>
                        <a:pt x="22" y="178"/>
                      </a:lnTo>
                      <a:lnTo>
                        <a:pt x="37" y="161"/>
                      </a:lnTo>
                      <a:lnTo>
                        <a:pt x="183" y="29"/>
                      </a:lnTo>
                      <a:lnTo>
                        <a:pt x="202" y="16"/>
                      </a:lnTo>
                      <a:lnTo>
                        <a:pt x="221" y="7"/>
                      </a:lnTo>
                      <a:lnTo>
                        <a:pt x="241" y="1"/>
                      </a:lnTo>
                      <a:lnTo>
                        <a:pt x="263" y="0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FFC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sp>
            <p:nvSpPr>
              <p:cNvPr id="112" name="Freeform 11"/>
              <p:cNvSpPr>
                <a:spLocks noEditPoints="1"/>
              </p:cNvSpPr>
              <p:nvPr/>
            </p:nvSpPr>
            <p:spPr bwMode="auto">
              <a:xfrm>
                <a:off x="5491515" y="2499875"/>
                <a:ext cx="712826" cy="875150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no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306259" y="3686576"/>
                <a:ext cx="2192983" cy="706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Step. 1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Aharoni" panose="02010803020104030203" pitchFamily="2" charset="-79"/>
                  </a:rPr>
                  <a:t>데이터 구축</a:t>
                </a:r>
                <a:endParaRPr lang="en-US" altLang="ko-KR" sz="12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4751436" y="3662752"/>
                <a:ext cx="2192983" cy="70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Step. 2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Aharoni" panose="02010803020104030203" pitchFamily="2" charset="-79"/>
                  </a:rPr>
                  <a:t>데이터</a:t>
                </a:r>
                <a:r>
                  <a:rPr lang="en-US" altLang="ko-KR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Aharoni" panose="02010803020104030203" pitchFamily="2" charset="-79"/>
                  </a:rPr>
                  <a:t> </a:t>
                </a:r>
                <a:r>
                  <a:rPr lang="ko-KR" altLang="en-US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Aharoni" panose="02010803020104030203" pitchFamily="2" charset="-79"/>
                  </a:rPr>
                  <a:t>분석 </a:t>
                </a:r>
                <a:endPara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02806" y="3686576"/>
                <a:ext cx="2192983" cy="706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Step. 3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Aharoni" panose="02010803020104030203" pitchFamily="2" charset="-79"/>
                  </a:rPr>
                  <a:t>분석 결과 시각화</a:t>
                </a:r>
                <a:endParaRPr lang="en-US" altLang="ko-KR" sz="12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endParaRPr>
              </a:p>
            </p:txBody>
          </p:sp>
          <p:sp>
            <p:nvSpPr>
              <p:cNvPr id="119" name="다이아몬드 118"/>
              <p:cNvSpPr/>
              <p:nvPr/>
            </p:nvSpPr>
            <p:spPr>
              <a:xfrm>
                <a:off x="4097010" y="2576184"/>
                <a:ext cx="744559" cy="744559"/>
              </a:xfrm>
              <a:prstGeom prst="diamond">
                <a:avLst/>
              </a:prstGeom>
              <a:solidFill>
                <a:srgbClr val="21262A"/>
              </a:solidFill>
              <a:ln>
                <a:noFill/>
              </a:ln>
              <a:effectLst>
                <a:outerShdw dist="12700" algn="l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20" name="다이아몬드 119"/>
              <p:cNvSpPr/>
              <p:nvPr/>
            </p:nvSpPr>
            <p:spPr>
              <a:xfrm>
                <a:off x="6547807" y="2565171"/>
                <a:ext cx="744559" cy="744559"/>
              </a:xfrm>
              <a:prstGeom prst="diamond">
                <a:avLst/>
              </a:prstGeom>
              <a:solidFill>
                <a:srgbClr val="21262A"/>
              </a:solidFill>
              <a:ln>
                <a:noFill/>
              </a:ln>
              <a:effectLst>
                <a:outerShdw dist="12700" algn="l" rotWithShape="0">
                  <a:schemeClr val="bg1">
                    <a:lumMod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1BB6A9-202D-4A23-8F02-6696B5774B00}"/>
                </a:ext>
              </a:extLst>
            </p:cNvPr>
            <p:cNvSpPr txBox="1"/>
            <p:nvPr/>
          </p:nvSpPr>
          <p:spPr>
            <a:xfrm>
              <a:off x="9079797" y="3663741"/>
              <a:ext cx="2192983" cy="70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4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향후 계획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A148B677-EEE2-459B-8B8A-C68BB0B408ED}"/>
                </a:ext>
              </a:extLst>
            </p:cNvPr>
            <p:cNvSpPr/>
            <p:nvPr/>
          </p:nvSpPr>
          <p:spPr>
            <a:xfrm>
              <a:off x="8416755" y="2535228"/>
              <a:ext cx="744559" cy="744559"/>
            </a:xfrm>
            <a:prstGeom prst="diamond">
              <a:avLst/>
            </a:prstGeom>
            <a:solidFill>
              <a:srgbClr val="21262A"/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pic>
          <p:nvPicPr>
            <p:cNvPr id="3" name="그래픽 2" descr="블로그 윤곽선">
              <a:extLst>
                <a:ext uri="{FF2B5EF4-FFF2-40B4-BE49-F238E27FC236}">
                  <a16:creationId xmlns:a16="http://schemas.microsoft.com/office/drawing/2014/main" id="{10A78B6C-FE48-478A-A3B7-ADD137C94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9089" y="245594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과적합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문제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5438831" y="6111496"/>
            <a:ext cx="3423903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Overfitting </a:t>
            </a:r>
            <a:r>
              <a:rPr lang="ko-KR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된 가을 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x </a:t>
            </a:r>
            <a:r>
              <a:rPr lang="ko-KR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심야 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x </a:t>
            </a:r>
            <a:r>
              <a:rPr lang="ko-KR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맑음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Decision Tree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D9BE8-F8BF-444B-BD96-9977D125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11" y="2635405"/>
            <a:ext cx="8514752" cy="347609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F40EDA-07E7-444C-9658-568A857F55CD}"/>
              </a:ext>
            </a:extLst>
          </p:cNvPr>
          <p:cNvSpPr/>
          <p:nvPr/>
        </p:nvSpPr>
        <p:spPr>
          <a:xfrm>
            <a:off x="2441667" y="1609660"/>
            <a:ext cx="9418232" cy="90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지니 계수가 최소화 될 때까지 계속 분할하여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오버피팅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발생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오버피팅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방지와 최적화를 위해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K-Fold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교차검증 및 적절한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하이퍼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파라미터 설정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888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K-Fold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교차검증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(K-Fold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Cross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Validation)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8774748" y="3310659"/>
            <a:ext cx="158780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Validation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score #1</a:t>
            </a:r>
          </a:p>
        </p:txBody>
      </p: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E4399230-F861-4774-B04E-A0B57887C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902491"/>
              </p:ext>
            </p:extLst>
          </p:nvPr>
        </p:nvGraphicFramePr>
        <p:xfrm>
          <a:off x="2441665" y="2837426"/>
          <a:ext cx="7920894" cy="359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6714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584180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</a:tblGrid>
              <a:tr h="35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Train Data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Test Data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53669AFA-E0D8-4D4C-BE1D-879B20BA0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61491"/>
              </p:ext>
            </p:extLst>
          </p:nvPr>
        </p:nvGraphicFramePr>
        <p:xfrm>
          <a:off x="2441665" y="6046083"/>
          <a:ext cx="7932671" cy="359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6136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586535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</a:tblGrid>
              <a:tr h="359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Train Data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Test Data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A418A4BD-B35A-4C79-876A-B4435AE4C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491933"/>
              </p:ext>
            </p:extLst>
          </p:nvPr>
        </p:nvGraphicFramePr>
        <p:xfrm>
          <a:off x="2441668" y="3361266"/>
          <a:ext cx="6311790" cy="3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358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692355148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2064284028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1667977594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3862553641"/>
                    </a:ext>
                  </a:extLst>
                </a:gridCol>
              </a:tblGrid>
              <a:tr h="37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Validation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3" name="표 3">
            <a:extLst>
              <a:ext uri="{FF2B5EF4-FFF2-40B4-BE49-F238E27FC236}">
                <a16:creationId xmlns:a16="http://schemas.microsoft.com/office/drawing/2014/main" id="{556AAB5C-0071-4B46-9F0D-1D0E0930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827304"/>
              </p:ext>
            </p:extLst>
          </p:nvPr>
        </p:nvGraphicFramePr>
        <p:xfrm>
          <a:off x="2441667" y="3898316"/>
          <a:ext cx="6311790" cy="3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358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692355148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2064284028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1667977594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3862553641"/>
                    </a:ext>
                  </a:extLst>
                </a:gridCol>
              </a:tblGrid>
              <a:tr h="37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Validation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5A848FA3-D41A-4462-B883-1B78DF8FA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267926"/>
              </p:ext>
            </p:extLst>
          </p:nvPr>
        </p:nvGraphicFramePr>
        <p:xfrm>
          <a:off x="2441667" y="4435366"/>
          <a:ext cx="6311790" cy="3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358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692355148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2064284028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1667977594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3862553641"/>
                    </a:ext>
                  </a:extLst>
                </a:gridCol>
              </a:tblGrid>
              <a:tr h="37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Validation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2B9AE6F5-CF5B-478B-BE6E-9BA571CCC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839127"/>
              </p:ext>
            </p:extLst>
          </p:nvPr>
        </p:nvGraphicFramePr>
        <p:xfrm>
          <a:off x="2441665" y="5509466"/>
          <a:ext cx="6311790" cy="3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358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692355148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2064284028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1667977594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3862553641"/>
                    </a:ext>
                  </a:extLst>
                </a:gridCol>
              </a:tblGrid>
              <a:tr h="37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Validation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4BDD850C-EC7A-443A-A16F-74FEE6CDE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522516"/>
              </p:ext>
            </p:extLst>
          </p:nvPr>
        </p:nvGraphicFramePr>
        <p:xfrm>
          <a:off x="2441666" y="4972416"/>
          <a:ext cx="6311790" cy="3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358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692355148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2064284028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1667977594"/>
                    </a:ext>
                  </a:extLst>
                </a:gridCol>
                <a:gridCol w="1262358">
                  <a:extLst>
                    <a:ext uri="{9D8B030D-6E8A-4147-A177-3AD203B41FA5}">
                      <a16:colId xmlns:a16="http://schemas.microsoft.com/office/drawing/2014/main" val="3862553641"/>
                    </a:ext>
                  </a:extLst>
                </a:gridCol>
              </a:tblGrid>
              <a:tr h="372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Validation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Fold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562B10-EB36-461D-AA88-4830E708AFBD}"/>
              </a:ext>
            </a:extLst>
          </p:cNvPr>
          <p:cNvSpPr/>
          <p:nvPr/>
        </p:nvSpPr>
        <p:spPr>
          <a:xfrm>
            <a:off x="10315146" y="5963736"/>
            <a:ext cx="2237142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TestSet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을 이용한 최종검증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408E54-18E7-424A-9EF5-4A39A12CE378}"/>
              </a:ext>
            </a:extLst>
          </p:cNvPr>
          <p:cNvSpPr/>
          <p:nvPr/>
        </p:nvSpPr>
        <p:spPr>
          <a:xfrm>
            <a:off x="8807788" y="3833439"/>
            <a:ext cx="158780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Validation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score #2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049667-844A-46FC-9E04-CB248065CC30}"/>
              </a:ext>
            </a:extLst>
          </p:cNvPr>
          <p:cNvSpPr/>
          <p:nvPr/>
        </p:nvSpPr>
        <p:spPr>
          <a:xfrm>
            <a:off x="8807788" y="4356219"/>
            <a:ext cx="158780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Validation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score #3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79037F-8CB3-4AEE-BBB4-BCE1AC59746E}"/>
              </a:ext>
            </a:extLst>
          </p:cNvPr>
          <p:cNvSpPr/>
          <p:nvPr/>
        </p:nvSpPr>
        <p:spPr>
          <a:xfrm>
            <a:off x="8807787" y="4878999"/>
            <a:ext cx="158780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Validation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score #4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A1ED39-2C3E-4244-8DDC-2C689B39AFBD}"/>
              </a:ext>
            </a:extLst>
          </p:cNvPr>
          <p:cNvSpPr/>
          <p:nvPr/>
        </p:nvSpPr>
        <p:spPr>
          <a:xfrm>
            <a:off x="8807786" y="5401777"/>
            <a:ext cx="158780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Validation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score #5</a:t>
            </a: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2A130E5B-10AC-48BE-BD04-BA397DDF57BD}"/>
              </a:ext>
            </a:extLst>
          </p:cNvPr>
          <p:cNvSpPr/>
          <p:nvPr/>
        </p:nvSpPr>
        <p:spPr>
          <a:xfrm>
            <a:off x="10362555" y="3337872"/>
            <a:ext cx="726987" cy="2530028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F94FC9-4024-4EF6-BB6C-21335DEE55B5}"/>
              </a:ext>
            </a:extLst>
          </p:cNvPr>
          <p:cNvSpPr/>
          <p:nvPr/>
        </p:nvSpPr>
        <p:spPr>
          <a:xfrm>
            <a:off x="11165361" y="4326698"/>
            <a:ext cx="101018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Final Score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Average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C0F3EE3-793F-4054-8192-41814831F251}"/>
              </a:ext>
            </a:extLst>
          </p:cNvPr>
          <p:cNvSpPr/>
          <p:nvPr/>
        </p:nvSpPr>
        <p:spPr>
          <a:xfrm>
            <a:off x="2441667" y="1599988"/>
            <a:ext cx="9418232" cy="1148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Train set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등분 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개의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Fold Set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생성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Train set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에 대하여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번의 학습과 검증 과정을 진행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→ 검증 결과의 평균값으로 모델 성능 평가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Test set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으로 모델의 성능 최종 검증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492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하이퍼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파라미터 튜닝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FD82BE-2004-4BF7-978B-2588DB87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055" y="2474121"/>
            <a:ext cx="4727076" cy="294451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6334308-126E-47A3-9922-CECA6ABA7130}"/>
              </a:ext>
            </a:extLst>
          </p:cNvPr>
          <p:cNvSpPr/>
          <p:nvPr/>
        </p:nvSpPr>
        <p:spPr>
          <a:xfrm>
            <a:off x="10498127" y="2788489"/>
            <a:ext cx="199656" cy="154444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7AFDF2-53AF-43A1-A249-CFFE730FFB13}"/>
              </a:ext>
            </a:extLst>
          </p:cNvPr>
          <p:cNvSpPr/>
          <p:nvPr/>
        </p:nvSpPr>
        <p:spPr>
          <a:xfrm>
            <a:off x="9849692" y="4408231"/>
            <a:ext cx="2004399" cy="239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max_depth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최적의 값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677C75-980B-4964-A0B4-A108C78D114D}"/>
              </a:ext>
            </a:extLst>
          </p:cNvPr>
          <p:cNvGrpSpPr/>
          <p:nvPr/>
        </p:nvGrpSpPr>
        <p:grpSpPr>
          <a:xfrm>
            <a:off x="2134614" y="2408265"/>
            <a:ext cx="4354652" cy="3076227"/>
            <a:chOff x="1923959" y="2638101"/>
            <a:chExt cx="4467895" cy="307622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4739BCF-CFAB-4E40-AACA-352AC2D8FBEB}"/>
                </a:ext>
              </a:extLst>
            </p:cNvPr>
            <p:cNvSpPr/>
            <p:nvPr/>
          </p:nvSpPr>
          <p:spPr>
            <a:xfrm>
              <a:off x="1923959" y="2638101"/>
              <a:ext cx="4457706" cy="3076227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4C55A1B-B088-4757-BF85-7A15F1D3727F}"/>
                </a:ext>
              </a:extLst>
            </p:cNvPr>
            <p:cNvSpPr/>
            <p:nvPr/>
          </p:nvSpPr>
          <p:spPr>
            <a:xfrm>
              <a:off x="1934148" y="3217099"/>
              <a:ext cx="4457706" cy="17473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914400" rtl="0" eaLnBrk="1" fontAlgn="auto" latinLnBrk="1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하이퍼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파라미터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</a:b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모델링 시 사용자가 직접 세팅해주는 값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</a:b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dirty="0" err="1">
                  <a:solidFill>
                    <a:schemeClr val="accent4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max_depth</a:t>
              </a:r>
              <a:br>
                <a: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</a:br>
              <a:r>
                <a:rPr lang="en-US" altLang="ko-KR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:</a:t>
              </a: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트리의 최대 깊이</a:t>
              </a: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min_samples</a:t>
              </a:r>
              <a:r>
                <a:rPr lang="en-US" altLang="ko-KR" sz="1600" dirty="0">
                  <a:solidFill>
                    <a:schemeClr val="accent4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_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leaf</a:t>
              </a:r>
              <a:b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</a:b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말단 노드에 포함된 최소 데이터셋 개수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min_samples_split</a:t>
              </a:r>
              <a:br>
                <a:rPr lang="en-US" altLang="ko-KR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</a:b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부모 노드에서 분기 가능한 최소 데이터셋 개수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7039189A-9D2E-4483-A187-DA302A96A687}"/>
              </a:ext>
            </a:extLst>
          </p:cNvPr>
          <p:cNvSpPr/>
          <p:nvPr/>
        </p:nvSpPr>
        <p:spPr>
          <a:xfrm>
            <a:off x="6614821" y="3666029"/>
            <a:ext cx="458972" cy="3898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9BF534-82A0-4875-B765-B861868AF705}"/>
              </a:ext>
            </a:extLst>
          </p:cNvPr>
          <p:cNvSpPr/>
          <p:nvPr/>
        </p:nvSpPr>
        <p:spPr>
          <a:xfrm>
            <a:off x="8019472" y="2114920"/>
            <a:ext cx="3237099" cy="28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GridSearchCV</a:t>
            </a: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최적값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세팅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80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분석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최종 결과 트리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5736912" y="5376922"/>
            <a:ext cx="3053549" cy="344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가을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x </a:t>
            </a:r>
            <a:r>
              <a:rPr lang="ko-KR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심야</a:t>
            </a:r>
            <a:r>
              <a:rPr lang="en-US" altLang="ko-KR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x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맑음 </a:t>
            </a:r>
            <a:r>
              <a:rPr lang="ko-KR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의 최종 의사결정나무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E93A3A-7A1C-4E83-BB4E-97A67F4C4AA5}"/>
              </a:ext>
            </a:extLst>
          </p:cNvPr>
          <p:cNvSpPr/>
          <p:nvPr/>
        </p:nvSpPr>
        <p:spPr>
          <a:xfrm>
            <a:off x="2441667" y="1602599"/>
            <a:ext cx="9418232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오버피팅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방지를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위한 가지치기와 최적화를 진행한 최종 결과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5C1C76-8DB1-4923-8CD6-FF6E4F01F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60" y="2312591"/>
            <a:ext cx="9171654" cy="3019009"/>
          </a:xfrm>
          <a:prstGeom prst="rect">
            <a:avLst/>
          </a:prstGeom>
          <a:ln>
            <a:solidFill>
              <a:srgbClr val="92D050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607218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시각화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히트맵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4216853" y="2153269"/>
            <a:ext cx="1403985" cy="344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의사결정나무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E93A3A-7A1C-4E83-BB4E-97A67F4C4AA5}"/>
              </a:ext>
            </a:extLst>
          </p:cNvPr>
          <p:cNvSpPr/>
          <p:nvPr/>
        </p:nvSpPr>
        <p:spPr>
          <a:xfrm>
            <a:off x="7146072" y="5030424"/>
            <a:ext cx="9418232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해당 시나리오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계절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시간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날씨</a:t>
            </a:r>
            <a:r>
              <a:rPr lang="en-US" altLang="ko-KR" sz="14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  <a:r>
              <a:rPr lang="ko-KR" altLang="en-US" sz="14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에서</a:t>
            </a:r>
            <a:br>
              <a:rPr lang="en-US" altLang="ko-KR" sz="14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</a:br>
            <a:r>
              <a:rPr lang="en-US" altLang="ko-KR" sz="1400" dirty="0">
                <a:solidFill>
                  <a:schemeClr val="accent4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Grid </a:t>
            </a:r>
            <a:r>
              <a:rPr lang="ko-KR" altLang="en-US" sz="1400" dirty="0">
                <a:solidFill>
                  <a:schemeClr val="accent4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별 범죄 건수</a:t>
            </a:r>
            <a:r>
              <a:rPr lang="ko-KR" altLang="en-US" sz="14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를 예측</a:t>
            </a:r>
            <a:endParaRPr lang="en-US" altLang="ko-KR" sz="140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DB4A1AB-139C-4DE1-B24C-9A2BCDF8D9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4" r="15846"/>
          <a:stretch/>
        </p:blipFill>
        <p:spPr>
          <a:xfrm>
            <a:off x="3389595" y="2617200"/>
            <a:ext cx="3058503" cy="2293747"/>
          </a:xfrm>
          <a:prstGeom prst="rect">
            <a:avLst/>
          </a:prstGeom>
          <a:ln>
            <a:solidFill>
              <a:srgbClr val="92D050"/>
            </a:solidFill>
          </a:ln>
          <a:effectLst>
            <a:softEdge rad="38100"/>
          </a:effectLst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3B6E26E0-B21A-43A7-99E3-4A5BACA9BDCE}"/>
              </a:ext>
            </a:extLst>
          </p:cNvPr>
          <p:cNvSpPr/>
          <p:nvPr/>
        </p:nvSpPr>
        <p:spPr>
          <a:xfrm>
            <a:off x="6804717" y="3569164"/>
            <a:ext cx="458972" cy="3898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62BBFD-AF22-41AC-8029-929B0DD3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08" y="2617200"/>
            <a:ext cx="2466024" cy="229374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7E94BB-7263-4780-AF09-97E686815729}"/>
              </a:ext>
            </a:extLst>
          </p:cNvPr>
          <p:cNvSpPr/>
          <p:nvPr/>
        </p:nvSpPr>
        <p:spPr>
          <a:xfrm>
            <a:off x="7552057" y="2153269"/>
            <a:ext cx="2534275" cy="344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그리드 별 범죄 건 수 예측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50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시각화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 err="1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히트맵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E93A3A-7A1C-4E83-BB4E-97A67F4C4AA5}"/>
              </a:ext>
            </a:extLst>
          </p:cNvPr>
          <p:cNvSpPr/>
          <p:nvPr/>
        </p:nvSpPr>
        <p:spPr>
          <a:xfrm>
            <a:off x="2441667" y="1602599"/>
            <a:ext cx="9418232" cy="896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모델이 평가한 그리드별 범죄 예측 건수를 시각화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noProof="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히스토그램 이용해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건수에 따라 </a:t>
            </a:r>
            <a:r>
              <a:rPr lang="ko-KR" altLang="en-US" noProof="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색상을 매핑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87C52D-6428-4C21-9533-D23ACEC7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735" y="2659430"/>
            <a:ext cx="6251986" cy="3724229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43983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4CA19EE2-5795-4058-B12F-1484AD7A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783072"/>
              </p:ext>
            </p:extLst>
          </p:nvPr>
        </p:nvGraphicFramePr>
        <p:xfrm>
          <a:off x="1689656" y="2569763"/>
          <a:ext cx="9770283" cy="2387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523220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Step.4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76FFD9-93AE-4E43-8B39-00A24C7A5529}"/>
              </a:ext>
            </a:extLst>
          </p:cNvPr>
          <p:cNvGrpSpPr/>
          <p:nvPr/>
        </p:nvGrpSpPr>
        <p:grpSpPr>
          <a:xfrm>
            <a:off x="2097924" y="1585680"/>
            <a:ext cx="9783347" cy="4807310"/>
            <a:chOff x="2097924" y="1585680"/>
            <a:chExt cx="9783347" cy="480731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B243D14-7349-404E-A757-E2F0F9B62B9F}"/>
                </a:ext>
              </a:extLst>
            </p:cNvPr>
            <p:cNvGrpSpPr/>
            <p:nvPr/>
          </p:nvGrpSpPr>
          <p:grpSpPr>
            <a:xfrm>
              <a:off x="2097924" y="1585680"/>
              <a:ext cx="3077631" cy="1387047"/>
              <a:chOff x="2106626" y="1583202"/>
              <a:chExt cx="3077631" cy="1387047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606F73F-7E7E-411A-BCDB-A69355CC6695}"/>
                  </a:ext>
                </a:extLst>
              </p:cNvPr>
              <p:cNvSpPr/>
              <p:nvPr/>
            </p:nvSpPr>
            <p:spPr>
              <a:xfrm>
                <a:off x="2106626" y="2720996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6DA641A-7995-49A1-9E76-B14B1B35338C}"/>
                  </a:ext>
                </a:extLst>
              </p:cNvPr>
              <p:cNvSpPr/>
              <p:nvPr/>
            </p:nvSpPr>
            <p:spPr>
              <a:xfrm>
                <a:off x="2426431" y="1849543"/>
                <a:ext cx="2757826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범죄 데이터 수집 및 가공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시스템 구현 대상 관할 경찰서 설정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공공데이터 포털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,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통계청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수집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DB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저장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 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30" name="모서리가 둥근 직사각형 37">
                <a:extLst>
                  <a:ext uri="{FF2B5EF4-FFF2-40B4-BE49-F238E27FC236}">
                    <a16:creationId xmlns:a16="http://schemas.microsoft.com/office/drawing/2014/main" id="{39CCB255-0852-46F7-8EFD-71D753DE7FC0}"/>
                  </a:ext>
                </a:extLst>
              </p:cNvPr>
              <p:cNvSpPr/>
              <p:nvPr/>
            </p:nvSpPr>
            <p:spPr>
              <a:xfrm>
                <a:off x="2426432" y="1583202"/>
                <a:ext cx="1383697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수집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42FE8992-2591-4218-8D1A-8B8CA2416C61}"/>
                  </a:ext>
                </a:extLst>
              </p:cNvPr>
              <p:cNvCxnSpPr>
                <a:stCxn id="20" idx="0"/>
                <a:endCxn id="30" idx="1"/>
              </p:cNvCxnSpPr>
              <p:nvPr/>
            </p:nvCxnSpPr>
            <p:spPr>
              <a:xfrm rot="5400000" flipH="1" flipV="1">
                <a:off x="1842007" y="2136572"/>
                <a:ext cx="973671" cy="195179"/>
              </a:xfrm>
              <a:prstGeom prst="bentConnector2">
                <a:avLst/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988D4D8-F1FC-4365-8BBE-F571E824063F}"/>
                </a:ext>
              </a:extLst>
            </p:cNvPr>
            <p:cNvGrpSpPr/>
            <p:nvPr/>
          </p:nvGrpSpPr>
          <p:grpSpPr>
            <a:xfrm>
              <a:off x="2747855" y="3372668"/>
              <a:ext cx="3131496" cy="2492870"/>
              <a:chOff x="2781263" y="3144595"/>
              <a:chExt cx="3131496" cy="249287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B033C6AF-DBF7-41D4-B183-90FB97EDE7A8}"/>
                  </a:ext>
                </a:extLst>
              </p:cNvPr>
              <p:cNvGrpSpPr/>
              <p:nvPr/>
            </p:nvGrpSpPr>
            <p:grpSpPr>
              <a:xfrm>
                <a:off x="2781263" y="4114068"/>
                <a:ext cx="3131496" cy="1523397"/>
                <a:chOff x="2661241" y="3498864"/>
                <a:chExt cx="3131496" cy="1523397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D94ED30-2178-47B6-8974-719B108779A5}"/>
                    </a:ext>
                  </a:extLst>
                </p:cNvPr>
                <p:cNvSpPr/>
                <p:nvPr/>
              </p:nvSpPr>
              <p:spPr>
                <a:xfrm>
                  <a:off x="2661241" y="3926027"/>
                  <a:ext cx="3131496" cy="10962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데이터 분석 알고리즘 구현 및 검증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ko-KR" altLang="en-US" sz="11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적합한 </a:t>
                  </a:r>
                  <a:r>
                    <a:rPr kumimoji="0" lang="ko-KR" altLang="en-US" sz="11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머신러닝</a:t>
                  </a: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 알고리즘 선택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ko-KR" altLang="en-US" sz="1100" dirty="0" err="1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머신러닝</a:t>
                  </a:r>
                  <a:r>
                    <a:rPr lang="ko-KR" altLang="en-US" sz="1100" dirty="0"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알고리즘을 이용한 데이터 분석</a:t>
                  </a:r>
                  <a:endParaRPr lang="en-US" altLang="ko-KR" sz="11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데이터 분석 결과 시각화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ko-KR" altLang="en-US" sz="1100" dirty="0">
                      <a:solidFill>
                        <a:srgbClr val="92D050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데이터 분석 모델 정확도 향상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  <p:sp>
              <p:nvSpPr>
                <p:cNvPr id="19" name="모서리가 둥근 직사각형 37">
                  <a:extLst>
                    <a:ext uri="{FF2B5EF4-FFF2-40B4-BE49-F238E27FC236}">
                      <a16:creationId xmlns:a16="http://schemas.microsoft.com/office/drawing/2014/main" id="{11FF1567-E8AA-4AB9-B589-C90C71B0964E}"/>
                    </a:ext>
                  </a:extLst>
                </p:cNvPr>
                <p:cNvSpPr/>
                <p:nvPr/>
              </p:nvSpPr>
              <p:spPr>
                <a:xfrm>
                  <a:off x="2661241" y="3498864"/>
                  <a:ext cx="1451304" cy="3282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203200" dist="127000" dir="5400000" sx="87000" sy="87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62A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데이터 분석</a:t>
                  </a:r>
                  <a:endPara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</p:grp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6CAAADA-2EF8-4B15-B04F-53709CB99E01}"/>
                  </a:ext>
                </a:extLst>
              </p:cNvPr>
              <p:cNvSpPr/>
              <p:nvPr/>
            </p:nvSpPr>
            <p:spPr>
              <a:xfrm>
                <a:off x="3718754" y="3144595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D50AA37B-E580-45B9-89BA-0EDD0B52EEAA}"/>
                  </a:ext>
                </a:extLst>
              </p:cNvPr>
              <p:cNvCxnSpPr>
                <a:cxnSpLocks/>
                <a:stCxn id="19" idx="0"/>
                <a:endCxn id="24" idx="4"/>
              </p:cNvCxnSpPr>
              <p:nvPr/>
            </p:nvCxnSpPr>
            <p:spPr>
              <a:xfrm rot="5400000" flipH="1" flipV="1">
                <a:off x="3315038" y="3585725"/>
                <a:ext cx="720220" cy="336466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AF4315-8084-4381-AFB8-FCAF9B653B7B}"/>
                </a:ext>
              </a:extLst>
            </p:cNvPr>
            <p:cNvGrpSpPr/>
            <p:nvPr/>
          </p:nvGrpSpPr>
          <p:grpSpPr>
            <a:xfrm>
              <a:off x="6063411" y="2309175"/>
              <a:ext cx="3375864" cy="1819246"/>
              <a:chOff x="6055179" y="2306349"/>
              <a:chExt cx="3375864" cy="1819246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216201C-51FB-4D00-B3F8-A3C4DD166DBD}"/>
                  </a:ext>
                </a:extLst>
              </p:cNvPr>
              <p:cNvSpPr/>
              <p:nvPr/>
            </p:nvSpPr>
            <p:spPr>
              <a:xfrm>
                <a:off x="6055179" y="3876342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285F1C0-53C0-4690-88B4-84C780F34503}"/>
                  </a:ext>
                </a:extLst>
              </p:cNvPr>
              <p:cNvGrpSpPr/>
              <p:nvPr/>
            </p:nvGrpSpPr>
            <p:grpSpPr>
              <a:xfrm>
                <a:off x="6179807" y="2306349"/>
                <a:ext cx="3251236" cy="1569993"/>
                <a:chOff x="6213058" y="2074597"/>
                <a:chExt cx="3251236" cy="1569993"/>
              </a:xfrm>
            </p:grpSpPr>
            <p:sp>
              <p:nvSpPr>
                <p:cNvPr id="21" name="모서리가 둥근 직사각형 40">
                  <a:extLst>
                    <a:ext uri="{FF2B5EF4-FFF2-40B4-BE49-F238E27FC236}">
                      <a16:creationId xmlns:a16="http://schemas.microsoft.com/office/drawing/2014/main" id="{17B77CF4-A440-4016-ADD5-7D23D3C6162B}"/>
                    </a:ext>
                  </a:extLst>
                </p:cNvPr>
                <p:cNvSpPr/>
                <p:nvPr/>
              </p:nvSpPr>
              <p:spPr>
                <a:xfrm>
                  <a:off x="6387524" y="2074597"/>
                  <a:ext cx="1462678" cy="3282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203200" dist="127000" dir="5400000" sx="87000" sy="87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62A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순찰 알고리즘 개발</a:t>
                  </a:r>
                  <a:endPara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E5C74C6-4AC7-4E3E-914D-EEDDDB835D01}"/>
                    </a:ext>
                  </a:extLst>
                </p:cNvPr>
                <p:cNvSpPr/>
                <p:nvPr/>
              </p:nvSpPr>
              <p:spPr>
                <a:xfrm>
                  <a:off x="6387524" y="2378449"/>
                  <a:ext cx="3076770" cy="10962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분석 데이터 기반 순찰 알고리즘 개발</a:t>
                  </a:r>
                  <a:endPara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0" marR="0" lvl="0" indent="0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10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-  </a:t>
                  </a:r>
                  <a:r>
                    <a:rPr lang="en-US" altLang="ko-KR" sz="1100" dirty="0">
                      <a:solidFill>
                        <a:srgbClr val="92D050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NAVER or Google Map API </a:t>
                  </a:r>
                  <a:r>
                    <a:rPr lang="ko-KR" altLang="en-US" sz="1100" dirty="0">
                      <a:solidFill>
                        <a:srgbClr val="92D050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교통 데이터 이용</a:t>
                  </a:r>
                  <a:endParaRPr lang="en-US" altLang="ko-KR" sz="1100" dirty="0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171450" marR="0" lvl="0" indent="-171450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ko-KR" altLang="en-US" sz="1100" dirty="0">
                      <a:solidFill>
                        <a:srgbClr val="92D050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차량 경로 최적화 알고리즘 개발</a:t>
                  </a: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cxnSp>
              <p:nvCxnSpPr>
                <p:cNvPr id="35" name="연결선: 꺾임 34">
                  <a:extLst>
                    <a:ext uri="{FF2B5EF4-FFF2-40B4-BE49-F238E27FC236}">
                      <a16:creationId xmlns:a16="http://schemas.microsoft.com/office/drawing/2014/main" id="{B4E1ABC4-9C98-4166-A3A4-98896C84196F}"/>
                    </a:ext>
                  </a:extLst>
                </p:cNvPr>
                <p:cNvCxnSpPr>
                  <a:cxnSpLocks/>
                  <a:stCxn id="21" idx="1"/>
                  <a:endCxn id="25" idx="0"/>
                </p:cNvCxnSpPr>
                <p:nvPr/>
              </p:nvCxnSpPr>
              <p:spPr>
                <a:xfrm rot="10800000" flipV="1">
                  <a:off x="6213058" y="2238720"/>
                  <a:ext cx="174467" cy="1405870"/>
                </a:xfrm>
                <a:prstGeom prst="bentConnector2">
                  <a:avLst/>
                </a:prstGeom>
                <a:ln w="9525">
                  <a:solidFill>
                    <a:schemeClr val="accent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BA80D7D-DE71-4A40-AAB2-51F2F6422325}"/>
                </a:ext>
              </a:extLst>
            </p:cNvPr>
            <p:cNvGrpSpPr/>
            <p:nvPr/>
          </p:nvGrpSpPr>
          <p:grpSpPr>
            <a:xfrm>
              <a:off x="7552643" y="4373871"/>
              <a:ext cx="3054555" cy="2019119"/>
              <a:chOff x="6796027" y="3836426"/>
              <a:chExt cx="3054555" cy="201911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6993C45-AC09-4BF6-8E70-65CCB481469B}"/>
                  </a:ext>
                </a:extLst>
              </p:cNvPr>
              <p:cNvSpPr/>
              <p:nvPr/>
            </p:nvSpPr>
            <p:spPr>
              <a:xfrm>
                <a:off x="7670208" y="3836426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31" name="모서리가 둥근 직사각형 37">
                <a:extLst>
                  <a:ext uri="{FF2B5EF4-FFF2-40B4-BE49-F238E27FC236}">
                    <a16:creationId xmlns:a16="http://schemas.microsoft.com/office/drawing/2014/main" id="{298E5FAC-10C3-4390-816C-B9437EA62A42}"/>
                  </a:ext>
                </a:extLst>
              </p:cNvPr>
              <p:cNvSpPr/>
              <p:nvPr/>
            </p:nvSpPr>
            <p:spPr>
              <a:xfrm>
                <a:off x="6796027" y="4675650"/>
                <a:ext cx="1571361" cy="313323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시뮬레이션 프로그램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537FA18-4D9E-4DE7-BE18-600D04CE98C6}"/>
                  </a:ext>
                </a:extLst>
              </p:cNvPr>
              <p:cNvSpPr/>
              <p:nvPr/>
            </p:nvSpPr>
            <p:spPr>
              <a:xfrm>
                <a:off x="6796027" y="4759311"/>
                <a:ext cx="3054555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경로 시뮬레이션 및 시각화 프로그램 개발</a:t>
                </a:r>
                <a:endParaRPr lang="en-US" altLang="ko-KR" sz="12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-  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시뮬레이션 </a:t>
                </a: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UI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개발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43" name="연결선: 꺾임 42">
                <a:extLst>
                  <a:ext uri="{FF2B5EF4-FFF2-40B4-BE49-F238E27FC236}">
                    <a16:creationId xmlns:a16="http://schemas.microsoft.com/office/drawing/2014/main" id="{5B831032-7D5A-4E69-BC0F-606D57FECD44}"/>
                  </a:ext>
                </a:extLst>
              </p:cNvPr>
              <p:cNvCxnSpPr>
                <a:cxnSpLocks/>
                <a:stCxn id="22" idx="4"/>
                <a:endCxn id="31" idx="0"/>
              </p:cNvCxnSpPr>
              <p:nvPr/>
            </p:nvCxnSpPr>
            <p:spPr>
              <a:xfrm rot="5400000">
                <a:off x="7393287" y="4274101"/>
                <a:ext cx="589971" cy="21312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50A8D5B-73C4-4A90-8679-0F1C086AC0E7}"/>
                </a:ext>
              </a:extLst>
            </p:cNvPr>
            <p:cNvGrpSpPr/>
            <p:nvPr/>
          </p:nvGrpSpPr>
          <p:grpSpPr>
            <a:xfrm>
              <a:off x="10418593" y="3641585"/>
              <a:ext cx="1462678" cy="1177622"/>
              <a:chOff x="10418750" y="3632882"/>
              <a:chExt cx="1462678" cy="1177622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86538AB-87BC-4B56-A38E-E70891AFA94D}"/>
                  </a:ext>
                </a:extLst>
              </p:cNvPr>
              <p:cNvSpPr/>
              <p:nvPr/>
            </p:nvSpPr>
            <p:spPr>
              <a:xfrm>
                <a:off x="10806536" y="4561251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47" name="모서리가 둥근 직사각형 40">
                <a:extLst>
                  <a:ext uri="{FF2B5EF4-FFF2-40B4-BE49-F238E27FC236}">
                    <a16:creationId xmlns:a16="http://schemas.microsoft.com/office/drawing/2014/main" id="{A368E82F-5705-423D-815A-97EB2DF8DD6F}"/>
                  </a:ext>
                </a:extLst>
              </p:cNvPr>
              <p:cNvSpPr/>
              <p:nvPr/>
            </p:nvSpPr>
            <p:spPr>
              <a:xfrm>
                <a:off x="10418750" y="3632882"/>
                <a:ext cx="1462678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프로젝트 최종발표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4EEB039A-888B-4EFA-B1FE-906AC2B19763}"/>
                  </a:ext>
                </a:extLst>
              </p:cNvPr>
              <p:cNvCxnSpPr>
                <a:cxnSpLocks/>
                <a:stCxn id="47" idx="2"/>
                <a:endCxn id="26" idx="0"/>
              </p:cNvCxnSpPr>
              <p:nvPr/>
            </p:nvCxnSpPr>
            <p:spPr>
              <a:xfrm rot="5400000">
                <a:off x="10740565" y="4151726"/>
                <a:ext cx="600123" cy="218926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91106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523220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Step.4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AB1E5D6-2104-4035-B33A-78F66EDF4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78057"/>
              </p:ext>
            </p:extLst>
          </p:nvPr>
        </p:nvGraphicFramePr>
        <p:xfrm>
          <a:off x="1730808" y="1554480"/>
          <a:ext cx="10046554" cy="436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03409954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88083354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40953181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16800166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88609522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026796187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647478956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569929039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43650637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393294844"/>
                    </a:ext>
                  </a:extLst>
                </a:gridCol>
              </a:tblGrid>
              <a:tr h="380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2021. 04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2021. 05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2021. 06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주제 선정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수집 및 가공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분석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rgbClr val="0D01FF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중간</a:t>
                      </a:r>
                      <a:endParaRPr lang="ko-KR" altLang="en-US" sz="1000" dirty="0">
                        <a:solidFill>
                          <a:srgbClr val="0D01FF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순찰 알고리즘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UI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프로그램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최종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504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72736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Step.4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527A5B1-93D3-4D86-B7C2-184E76CAC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65656"/>
              </p:ext>
            </p:extLst>
          </p:nvPr>
        </p:nvGraphicFramePr>
        <p:xfrm>
          <a:off x="2315661" y="1949380"/>
          <a:ext cx="9129364" cy="384182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43121">
                  <a:extLst>
                    <a:ext uri="{9D8B030D-6E8A-4147-A177-3AD203B41FA5}">
                      <a16:colId xmlns:a16="http://schemas.microsoft.com/office/drawing/2014/main" val="2458807942"/>
                    </a:ext>
                  </a:extLst>
                </a:gridCol>
                <a:gridCol w="3043122">
                  <a:extLst>
                    <a:ext uri="{9D8B030D-6E8A-4147-A177-3AD203B41FA5}">
                      <a16:colId xmlns:a16="http://schemas.microsoft.com/office/drawing/2014/main" val="1044945745"/>
                    </a:ext>
                  </a:extLst>
                </a:gridCol>
                <a:gridCol w="3043121">
                  <a:extLst>
                    <a:ext uri="{9D8B030D-6E8A-4147-A177-3AD203B41FA5}">
                      <a16:colId xmlns:a16="http://schemas.microsoft.com/office/drawing/2014/main" val="2218388808"/>
                    </a:ext>
                  </a:extLst>
                </a:gridCol>
              </a:tblGrid>
              <a:tr h="6615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Team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‘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범죄와의 전쟁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11421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류 형 주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동 연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영 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6391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239220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인공 데이터 생성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및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결과 시각화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설계 및 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인공 데이터 생성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및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672634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분석 모델 정확도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4533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메인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7054828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PPT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제작 및 발표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PPT</a:t>
                      </a:r>
                      <a:r>
                        <a:rPr lang="ko-KR" altLang="en-US" sz="1600" dirty="0"/>
                        <a:t> 제작 및 발표</a:t>
                      </a:r>
                      <a:endParaRPr lang="ko-KR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1157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19B710-E705-44A1-B88E-B1BE85E3B19E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394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579619" cy="7358743"/>
            <a:chOff x="374211" y="0"/>
            <a:chExt cx="7579619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358743" cy="7358743"/>
              <a:chOff x="595087" y="0"/>
              <a:chExt cx="7358743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501991" y="3013501"/>
            <a:ext cx="3451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Thank you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BFBB37-93BE-4598-9A63-E47B91BAF528}"/>
              </a:ext>
            </a:extLst>
          </p:cNvPr>
          <p:cNvSpPr/>
          <p:nvPr/>
        </p:nvSpPr>
        <p:spPr>
          <a:xfrm>
            <a:off x="7767871" y="2618559"/>
            <a:ext cx="130628" cy="13062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9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주제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50" name="그림 49" descr="지도이(가) 표시된 사진&#10;&#10;자동 생성된 설명">
            <a:extLst>
              <a:ext uri="{FF2B5EF4-FFF2-40B4-BE49-F238E27FC236}">
                <a16:creationId xmlns:a16="http://schemas.microsoft.com/office/drawing/2014/main" id="{AB553434-7E11-4CB0-A892-8147A36DE0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11456" r="12984"/>
          <a:stretch/>
        </p:blipFill>
        <p:spPr>
          <a:xfrm>
            <a:off x="3459766" y="2971421"/>
            <a:ext cx="2728511" cy="195240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678800CD-2389-402E-A918-0EB0584F5A87}"/>
              </a:ext>
            </a:extLst>
          </p:cNvPr>
          <p:cNvSpPr/>
          <p:nvPr/>
        </p:nvSpPr>
        <p:spPr>
          <a:xfrm>
            <a:off x="4272409" y="2577975"/>
            <a:ext cx="1103223" cy="270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57" name="그림 56" descr="지도이(가) 표시된 사진&#10;&#10;자동 생성된 설명">
            <a:extLst>
              <a:ext uri="{FF2B5EF4-FFF2-40B4-BE49-F238E27FC236}">
                <a16:creationId xmlns:a16="http://schemas.microsoft.com/office/drawing/2014/main" id="{70C93B70-BF1A-4670-A726-7998BC07C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2" b="18161"/>
          <a:stretch/>
        </p:blipFill>
        <p:spPr>
          <a:xfrm>
            <a:off x="7304751" y="2971421"/>
            <a:ext cx="2880250" cy="195240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6C6227B8-CABE-4025-B77F-AB25014EF56C}"/>
              </a:ext>
            </a:extLst>
          </p:cNvPr>
          <p:cNvSpPr/>
          <p:nvPr/>
        </p:nvSpPr>
        <p:spPr>
          <a:xfrm>
            <a:off x="6413503" y="3689657"/>
            <a:ext cx="666022" cy="515929"/>
          </a:xfrm>
          <a:prstGeom prst="rightArrow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CC92F2-7F7D-4849-A5E6-15BFDBEF1F31}"/>
              </a:ext>
            </a:extLst>
          </p:cNvPr>
          <p:cNvSpPr/>
          <p:nvPr/>
        </p:nvSpPr>
        <p:spPr>
          <a:xfrm>
            <a:off x="8171913" y="2577975"/>
            <a:ext cx="1145925" cy="270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순찰 경로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4B2031-DBBD-4101-BF87-ABC3A381D6B9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데이터 기반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및 순찰 알고리즘 개발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62" name="Picture 2" descr="체크표시png 사진, 이미지, 일러스트, 캘리그라피 - 크라우드픽">
            <a:extLst>
              <a:ext uri="{FF2B5EF4-FFF2-40B4-BE49-F238E27FC236}">
                <a16:creationId xmlns:a16="http://schemas.microsoft.com/office/drawing/2014/main" id="{4FAE7A00-5933-46CB-9EDE-396228A47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6" t="28492" r="31175" b="33127"/>
          <a:stretch/>
        </p:blipFill>
        <p:spPr bwMode="auto">
          <a:xfrm>
            <a:off x="4020088" y="2577975"/>
            <a:ext cx="2088848" cy="20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11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개요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26B868-A10C-491C-84CE-8A8E438396C3}"/>
              </a:ext>
            </a:extLst>
          </p:cNvPr>
          <p:cNvGrpSpPr/>
          <p:nvPr/>
        </p:nvGrpSpPr>
        <p:grpSpPr>
          <a:xfrm>
            <a:off x="2192210" y="2377020"/>
            <a:ext cx="2668342" cy="2219439"/>
            <a:chOff x="2192210" y="2306376"/>
            <a:chExt cx="2668342" cy="221943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EAD07E-B14B-459E-9691-6D9FFFBE2E91}"/>
                </a:ext>
              </a:extLst>
            </p:cNvPr>
            <p:cNvSpPr txBox="1"/>
            <p:nvPr/>
          </p:nvSpPr>
          <p:spPr>
            <a:xfrm>
              <a:off x="2229704" y="3941040"/>
              <a:ext cx="26308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데이터 수집하거나 생성한 다음</a:t>
              </a:r>
              <a:endPara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전처리를 거쳐 </a:t>
              </a:r>
              <a:r>
                <a:rPr lang="en-US" altLang="ko-KR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DB</a:t>
              </a:r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 추가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EDD8F37-73C7-443A-A14C-F20682697DB0}"/>
                </a:ext>
              </a:extLst>
            </p:cNvPr>
            <p:cNvSpPr/>
            <p:nvPr/>
          </p:nvSpPr>
          <p:spPr>
            <a:xfrm>
              <a:off x="2192210" y="2306376"/>
              <a:ext cx="2620286" cy="1507253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구축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15988B-97CB-49FB-8FEB-2BB54F2ABBA1}"/>
              </a:ext>
            </a:extLst>
          </p:cNvPr>
          <p:cNvGrpSpPr/>
          <p:nvPr/>
        </p:nvGrpSpPr>
        <p:grpSpPr>
          <a:xfrm>
            <a:off x="5539569" y="2306376"/>
            <a:ext cx="2909771" cy="2219439"/>
            <a:chOff x="5539569" y="2306376"/>
            <a:chExt cx="2909771" cy="221943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35808D-48BC-4AD8-92A3-E32EA4477EC1}"/>
                </a:ext>
              </a:extLst>
            </p:cNvPr>
            <p:cNvSpPr txBox="1"/>
            <p:nvPr/>
          </p:nvSpPr>
          <p:spPr>
            <a:xfrm>
              <a:off x="5539569" y="3941040"/>
              <a:ext cx="29097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머신러닝을</a:t>
              </a:r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이용해</a:t>
              </a:r>
              <a:endPara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시나리오에 따른 지역별 범죄예측 </a:t>
              </a:r>
              <a:r>
                <a:rPr lang="en-US" altLang="ko-KR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endParaRPr lang="ko-KR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968EBE6-4932-422D-98E1-C4F6D3F89788}"/>
                </a:ext>
              </a:extLst>
            </p:cNvPr>
            <p:cNvSpPr/>
            <p:nvPr/>
          </p:nvSpPr>
          <p:spPr>
            <a:xfrm>
              <a:off x="5641539" y="2306376"/>
              <a:ext cx="2620286" cy="1507253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데이터 분석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92BEEB-16A1-41C3-9966-FCAA1E719800}"/>
              </a:ext>
            </a:extLst>
          </p:cNvPr>
          <p:cNvGrpSpPr/>
          <p:nvPr/>
        </p:nvGrpSpPr>
        <p:grpSpPr>
          <a:xfrm>
            <a:off x="9090204" y="2306376"/>
            <a:ext cx="2620286" cy="2219439"/>
            <a:chOff x="9090204" y="2306376"/>
            <a:chExt cx="2620286" cy="221943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C060CE4-FDA2-4471-841A-6AD286E8CC6A}"/>
                </a:ext>
              </a:extLst>
            </p:cNvPr>
            <p:cNvSpPr txBox="1"/>
            <p:nvPr/>
          </p:nvSpPr>
          <p:spPr>
            <a:xfrm>
              <a:off x="9506000" y="3941040"/>
              <a:ext cx="18742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예측한 범죄 데이터를</a:t>
              </a:r>
              <a:endPara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지도로 시각화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3C959DB-E994-4616-8706-D8D9EA7F38B4}"/>
                </a:ext>
              </a:extLst>
            </p:cNvPr>
            <p:cNvSpPr/>
            <p:nvPr/>
          </p:nvSpPr>
          <p:spPr>
            <a:xfrm>
              <a:off x="9090204" y="2306376"/>
              <a:ext cx="2620286" cy="150725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effectLst>
              <a:softEdge rad="152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시각화</a:t>
              </a:r>
            </a:p>
          </p:txBody>
        </p:sp>
      </p:grp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9A962814-6462-4197-8572-5B3F783C7023}"/>
              </a:ext>
            </a:extLst>
          </p:cNvPr>
          <p:cNvSpPr/>
          <p:nvPr/>
        </p:nvSpPr>
        <p:spPr>
          <a:xfrm>
            <a:off x="4812496" y="2667700"/>
            <a:ext cx="998133" cy="784603"/>
          </a:xfrm>
          <a:prstGeom prst="rightArrow">
            <a:avLst>
              <a:gd name="adj1" fmla="val 41838"/>
              <a:gd name="adj2" fmla="val 45599"/>
            </a:avLst>
          </a:prstGeom>
          <a:solidFill>
            <a:schemeClr val="accent4">
              <a:alpha val="3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47D7C0AA-8393-495F-9EAB-C34F05B3F52A}"/>
              </a:ext>
            </a:extLst>
          </p:cNvPr>
          <p:cNvSpPr/>
          <p:nvPr/>
        </p:nvSpPr>
        <p:spPr>
          <a:xfrm>
            <a:off x="8176948" y="2667700"/>
            <a:ext cx="998133" cy="784603"/>
          </a:xfrm>
          <a:prstGeom prst="rightArrow">
            <a:avLst>
              <a:gd name="adj1" fmla="val 41838"/>
              <a:gd name="adj2" fmla="val 45599"/>
            </a:avLst>
          </a:prstGeom>
          <a:solidFill>
            <a:schemeClr val="accent4">
              <a:alpha val="3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5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구축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E1A076D-F4F5-43F9-ABCC-995A3788CE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375" y1="41875" x2="65625" y2="47000"/>
                        <a14:foregroundMark x1="45500" y1="34750" x2="46500" y2="35375"/>
                        <a14:foregroundMark x1="59000" y1="29000" x2="59000" y2="29000"/>
                        <a14:foregroundMark x1="71750" y1="34750" x2="71750" y2="34750"/>
                        <a14:foregroundMark x1="77875" y1="47875" x2="77875" y2="47875"/>
                        <a14:foregroundMark x1="71500" y1="61375" x2="71500" y2="61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27" t="22053" r="15964" b="17864"/>
          <a:stretch/>
        </p:blipFill>
        <p:spPr>
          <a:xfrm>
            <a:off x="6804845" y="1591349"/>
            <a:ext cx="1811963" cy="175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017A6-C1E7-4954-A048-05ADB73861B0}"/>
              </a:ext>
            </a:extLst>
          </p:cNvPr>
          <p:cNvSpPr txBox="1"/>
          <p:nvPr/>
        </p:nvSpPr>
        <p:spPr>
          <a:xfrm>
            <a:off x="6920348" y="316012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날씨 데이터</a:t>
            </a:r>
          </a:p>
        </p:txBody>
      </p:sp>
      <p:pic>
        <p:nvPicPr>
          <p:cNvPr id="1026" name="Picture 2" descr="Police Icon of Flat style - Available in SVG, PNG, EPS, AI &amp; Icon fonts">
            <a:extLst>
              <a:ext uri="{FF2B5EF4-FFF2-40B4-BE49-F238E27FC236}">
                <a16:creationId xmlns:a16="http://schemas.microsoft.com/office/drawing/2014/main" id="{3B8415E6-474F-4EC4-BD50-B9532DBCB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749" y="1519452"/>
            <a:ext cx="1708285" cy="170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4B6AC09-5B2C-47BD-8951-A720232121D0}"/>
              </a:ext>
            </a:extLst>
          </p:cNvPr>
          <p:cNvSpPr txBox="1"/>
          <p:nvPr/>
        </p:nvSpPr>
        <p:spPr>
          <a:xfrm>
            <a:off x="8853058" y="3160122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CCTV,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경찰서 데이터</a:t>
            </a:r>
          </a:p>
        </p:txBody>
      </p:sp>
      <p:pic>
        <p:nvPicPr>
          <p:cNvPr id="1034" name="Picture 10" descr="Population png images | PNGWing">
            <a:extLst>
              <a:ext uri="{FF2B5EF4-FFF2-40B4-BE49-F238E27FC236}">
                <a16:creationId xmlns:a16="http://schemas.microsoft.com/office/drawing/2014/main" id="{07722B44-28D7-4783-B59D-E7C272B67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556" y1="35833" x2="50556" y2="35833"/>
                        <a14:foregroundMark x1="76389" y1="46389" x2="76389" y2="46389"/>
                        <a14:foregroundMark x1="75833" y1="62500" x2="75833" y2="62500"/>
                        <a14:foregroundMark x1="23889" y1="66944" x2="23889" y2="66944"/>
                        <a14:foregroundMark x1="26667" y1="43056" x2="26667" y2="4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80" y="3454695"/>
            <a:ext cx="1811956" cy="181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CDB1D50-6D5E-4406-86DA-26A1115C59D2}"/>
              </a:ext>
            </a:extLst>
          </p:cNvPr>
          <p:cNvSpPr txBox="1"/>
          <p:nvPr/>
        </p:nvSpPr>
        <p:spPr>
          <a:xfrm>
            <a:off x="8164602" y="517123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 데이터</a:t>
            </a:r>
          </a:p>
        </p:txBody>
      </p:sp>
      <p:pic>
        <p:nvPicPr>
          <p:cNvPr id="1036" name="Picture 12" descr="Handcuffs Police Officer Crime Clip Art, PNG, 540x540px, Handcuffs, Arrest,  Black And White, Body Jewelry, Crime">
            <a:extLst>
              <a:ext uri="{FF2B5EF4-FFF2-40B4-BE49-F238E27FC236}">
                <a16:creationId xmlns:a16="http://schemas.microsoft.com/office/drawing/2014/main" id="{BDFB40DD-A646-4F97-A1D0-1D179F3F3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556" b="90000" l="10000" r="90000">
                        <a14:foregroundMark x1="47439" y1="36667" x2="47439" y2="36667"/>
                        <a14:foregroundMark x1="58049" y1="5556" x2="58049" y2="5556"/>
                        <a14:foregroundMark x1="58780" y1="25000" x2="58780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75" y="2213114"/>
            <a:ext cx="3692690" cy="243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5DC838-762B-4B55-9441-4A65676B952B}"/>
              </a:ext>
            </a:extLst>
          </p:cNvPr>
          <p:cNvSpPr txBox="1"/>
          <p:nvPr/>
        </p:nvSpPr>
        <p:spPr>
          <a:xfrm>
            <a:off x="2946859" y="4743431"/>
            <a:ext cx="1821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범죄 데이터</a:t>
            </a:r>
          </a:p>
        </p:txBody>
      </p:sp>
    </p:spTree>
    <p:extLst>
      <p:ext uri="{BB962C8B-B14F-4D97-AF65-F5344CB8AC3E}">
        <p14:creationId xmlns:p14="http://schemas.microsoft.com/office/powerpoint/2010/main" val="54973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구축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CB7CD64-2078-4B53-B926-B1CCD6C53E3F}"/>
              </a:ext>
            </a:extLst>
          </p:cNvPr>
          <p:cNvSpPr/>
          <p:nvPr/>
        </p:nvSpPr>
        <p:spPr>
          <a:xfrm>
            <a:off x="4934277" y="3305574"/>
            <a:ext cx="525979" cy="246853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B722B6F2-8BEA-4ABD-B7D6-99777DD5260D}"/>
              </a:ext>
            </a:extLst>
          </p:cNvPr>
          <p:cNvSpPr/>
          <p:nvPr/>
        </p:nvSpPr>
        <p:spPr>
          <a:xfrm>
            <a:off x="8342119" y="3315584"/>
            <a:ext cx="525979" cy="246853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4B343B6-DC4B-4D8A-939F-62B53F89AA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74" b="94294" l="4766" r="94688">
                        <a14:foregroundMark x1="10234" y1="42368" x2="4766" y2="65193"/>
                        <a14:foregroundMark x1="85234" y1="9700" x2="90078" y2="8274"/>
                        <a14:foregroundMark x1="94688" y1="30956" x2="92734" y2="35806"/>
                        <a14:foregroundMark x1="66563" y1="94294" x2="66094" y2="9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885" r="3438" b="1498"/>
          <a:stretch/>
        </p:blipFill>
        <p:spPr>
          <a:xfrm>
            <a:off x="8958534" y="2574555"/>
            <a:ext cx="2957366" cy="159699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88F32A5-060F-40E3-9B4C-F31BF18D1547}"/>
              </a:ext>
            </a:extLst>
          </p:cNvPr>
          <p:cNvGrpSpPr/>
          <p:nvPr/>
        </p:nvGrpSpPr>
        <p:grpSpPr>
          <a:xfrm>
            <a:off x="2015485" y="2591186"/>
            <a:ext cx="3009228" cy="1985400"/>
            <a:chOff x="2015485" y="2591186"/>
            <a:chExt cx="3009228" cy="1985400"/>
          </a:xfrm>
        </p:grpSpPr>
        <p:pic>
          <p:nvPicPr>
            <p:cNvPr id="28" name="그림 27" descr="지도이(가) 표시된 사진&#10;&#10;자동 생성된 설명">
              <a:extLst>
                <a:ext uri="{FF2B5EF4-FFF2-40B4-BE49-F238E27FC236}">
                  <a16:creationId xmlns:a16="http://schemas.microsoft.com/office/drawing/2014/main" id="{1E9D9B6D-EBB1-431E-A77F-25256DFA6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54" b="92350" l="8700" r="91500">
                          <a14:foregroundMark x1="10200" y1="47541" x2="9000" y2="45537"/>
                          <a14:foregroundMark x1="8700" y1="58470" x2="8700" y2="64663"/>
                          <a14:foregroundMark x1="68900" y1="92350" x2="67800" y2="88889"/>
                          <a14:foregroundMark x1="91500" y1="32605" x2="90200" y2="408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485" y="2591186"/>
              <a:ext cx="3009228" cy="165206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31D19B-FE9F-405E-B285-59D2384B11AC}"/>
                </a:ext>
              </a:extLst>
            </p:cNvPr>
            <p:cNvSpPr txBox="1"/>
            <p:nvPr/>
          </p:nvSpPr>
          <p:spPr>
            <a:xfrm>
              <a:off x="2164028" y="4234505"/>
              <a:ext cx="1820831" cy="342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서울특별시 중구 지도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6F4963-DF93-44DD-A16D-494EB45A36AD}"/>
              </a:ext>
            </a:extLst>
          </p:cNvPr>
          <p:cNvGrpSpPr/>
          <p:nvPr/>
        </p:nvGrpSpPr>
        <p:grpSpPr>
          <a:xfrm>
            <a:off x="5550692" y="2666354"/>
            <a:ext cx="2700991" cy="1893085"/>
            <a:chOff x="5550692" y="2666354"/>
            <a:chExt cx="2700991" cy="189308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9DF202F-5ABF-454C-9B29-F570A81E1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88" b="91971" l="2803" r="96950">
                          <a14:foregroundMark x1="4946" y1="65401" x2="4946" y2="55620"/>
                          <a14:foregroundMark x1="4946" y1="55620" x2="6678" y2="46131"/>
                          <a14:foregroundMark x1="6678" y1="46131" x2="9893" y2="43358"/>
                          <a14:foregroundMark x1="2885" y1="41898" x2="2885" y2="45401"/>
                          <a14:foregroundMark x1="3215" y1="54891" x2="3215" y2="63066"/>
                          <a14:foregroundMark x1="67848" y1="87445" x2="69415" y2="91971"/>
                          <a14:foregroundMark x1="90767" y1="48759" x2="90684" y2="37810"/>
                          <a14:foregroundMark x1="90684" y1="37810" x2="93817" y2="29927"/>
                          <a14:foregroundMark x1="93817" y1="29927" x2="90684" y2="22336"/>
                          <a14:foregroundMark x1="90684" y1="22336" x2="91096" y2="13139"/>
                          <a14:foregroundMark x1="91096" y1="13139" x2="86150" y2="13431"/>
                          <a14:foregroundMark x1="97032" y1="27591" x2="93157" y2="32847"/>
                          <a14:foregroundMark x1="91756" y1="4088" x2="87387" y2="9635"/>
                          <a14:foregroundMark x1="87387" y1="9635" x2="87304" y2="97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692" y="2666354"/>
              <a:ext cx="2700991" cy="152529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90C682-5E80-4970-8B92-C984B2FF84EC}"/>
                </a:ext>
              </a:extLst>
            </p:cNvPr>
            <p:cNvSpPr txBox="1"/>
            <p:nvPr/>
          </p:nvSpPr>
          <p:spPr>
            <a:xfrm>
              <a:off x="5550692" y="4217358"/>
              <a:ext cx="2370900" cy="342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배열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(1107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개의 </a:t>
              </a:r>
              <a:r>
                <a:rPr lang="en-US" altLang="ko-KR" sz="1200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Grid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)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로 변환</a:t>
              </a:r>
              <a:endPara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AC96E02-67AD-4968-9860-9531AC29F367}"/>
              </a:ext>
            </a:extLst>
          </p:cNvPr>
          <p:cNvSpPr txBox="1"/>
          <p:nvPr/>
        </p:nvSpPr>
        <p:spPr>
          <a:xfrm>
            <a:off x="8999449" y="4217357"/>
            <a:ext cx="3129183" cy="61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실제 데이터를 받는데 어려움이 있음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보안상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실제와 유사하게 데이터를 </a:t>
            </a:r>
            <a:r>
              <a:rPr lang="ko-KR" altLang="en-US" sz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</a:t>
            </a:r>
            <a:endParaRPr lang="en-US" altLang="ko-KR" sz="1200" dirty="0">
              <a:solidFill>
                <a:schemeClr val="accent4">
                  <a:lumMod val="40000"/>
                  <a:lumOff val="60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85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구축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95356A-57F1-4FFE-A79D-70A6270EF948}"/>
              </a:ext>
            </a:extLst>
          </p:cNvPr>
          <p:cNvGrpSpPr/>
          <p:nvPr/>
        </p:nvGrpSpPr>
        <p:grpSpPr>
          <a:xfrm>
            <a:off x="2540440" y="2004023"/>
            <a:ext cx="9165259" cy="4028925"/>
            <a:chOff x="2550488" y="1823153"/>
            <a:chExt cx="9165259" cy="402892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3D3B10-0A03-4E92-906A-87416588A322}"/>
                </a:ext>
              </a:extLst>
            </p:cNvPr>
            <p:cNvSpPr txBox="1"/>
            <p:nvPr/>
          </p:nvSpPr>
          <p:spPr>
            <a:xfrm>
              <a:off x="2595959" y="4679000"/>
              <a:ext cx="4242977" cy="619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2014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년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~ 2019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년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5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대 범죄 통계 기반</a:t>
              </a:r>
              <a:endPara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시간대별 범죄 발생 통계 기반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5CC25E7-9261-4781-8BED-A1690D284A81}"/>
                </a:ext>
              </a:extLst>
            </p:cNvPr>
            <p:cNvCxnSpPr>
              <a:cxnSpLocks/>
            </p:cNvCxnSpPr>
            <p:nvPr/>
          </p:nvCxnSpPr>
          <p:spPr>
            <a:xfrm>
              <a:off x="7015586" y="1910096"/>
              <a:ext cx="0" cy="394198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7846829-81F8-47DA-8907-95DDD5935375}"/>
                </a:ext>
              </a:extLst>
            </p:cNvPr>
            <p:cNvGrpSpPr/>
            <p:nvPr/>
          </p:nvGrpSpPr>
          <p:grpSpPr>
            <a:xfrm>
              <a:off x="2550488" y="1833202"/>
              <a:ext cx="4026294" cy="2615991"/>
              <a:chOff x="2550488" y="1833202"/>
              <a:chExt cx="4026294" cy="2615991"/>
            </a:xfrm>
          </p:grpSpPr>
          <p:pic>
            <p:nvPicPr>
              <p:cNvPr id="12" name="그림 11" descr="화살이(가) 표시된 사진&#10;&#10;자동 생성된 설명">
                <a:extLst>
                  <a:ext uri="{FF2B5EF4-FFF2-40B4-BE49-F238E27FC236}">
                    <a16:creationId xmlns:a16="http://schemas.microsoft.com/office/drawing/2014/main" id="{87EFEC33-D123-4CDB-880E-3D1C1CEE4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763" b="94532" l="4728" r="97436">
                            <a14:foregroundMark x1="9455" y1="42734" x2="8574" y2="50216"/>
                            <a14:foregroundMark x1="4888" y1="51799" x2="4728" y2="59712"/>
                            <a14:foregroundMark x1="88061" y1="7626" x2="89343" y2="12950"/>
                            <a14:foregroundMark x1="94391" y1="30216" x2="92788" y2="35683"/>
                            <a14:foregroundMark x1="97276" y1="28921" x2="97276" y2="28921"/>
                            <a14:foregroundMark x1="97436" y1="28058" x2="97436" y2="28058"/>
                            <a14:foregroundMark x1="67708" y1="92086" x2="67788" y2="91223"/>
                            <a14:foregroundMark x1="66106" y1="94676" x2="66106" y2="93237"/>
                            <a14:foregroundMark x1="92468" y1="8201" x2="92308" y2="9353"/>
                            <a14:foregroundMark x1="92468" y1="6763" x2="92708" y2="73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3" t="4268" r="2153" b="3761"/>
              <a:stretch/>
            </p:blipFill>
            <p:spPr>
              <a:xfrm>
                <a:off x="2550488" y="2294212"/>
                <a:ext cx="4026294" cy="2154981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BCD5C42-AD18-4213-A914-DD458F7520E3}"/>
                  </a:ext>
                </a:extLst>
              </p:cNvPr>
              <p:cNvSpPr txBox="1"/>
              <p:nvPr/>
            </p:nvSpPr>
            <p:spPr>
              <a:xfrm>
                <a:off x="3555355" y="1833202"/>
                <a:ext cx="2127599" cy="425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위치 랜덤 데이터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06B8590-6A65-482F-A700-67FD837A50A1}"/>
                </a:ext>
              </a:extLst>
            </p:cNvPr>
            <p:cNvGrpSpPr/>
            <p:nvPr/>
          </p:nvGrpSpPr>
          <p:grpSpPr>
            <a:xfrm>
              <a:off x="7408917" y="1823153"/>
              <a:ext cx="4049211" cy="2627459"/>
              <a:chOff x="7408917" y="1823153"/>
              <a:chExt cx="4049211" cy="2627459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9525925E-F03D-440E-8B3A-B302AB91FD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4399" b="95308" l="1680" r="95920">
                            <a14:foregroundMark x1="10240" y1="22434" x2="10480" y2="27566"/>
                            <a14:foregroundMark x1="9920" y1="40323" x2="4880" y2="60557"/>
                            <a14:foregroundMark x1="1840" y1="57038" x2="2160" y2="64076"/>
                            <a14:foregroundMark x1="1840" y1="45601" x2="1680" y2="48534"/>
                            <a14:foregroundMark x1="82160" y1="10704" x2="91200" y2="4545"/>
                            <a14:foregroundMark x1="95440" y1="29179" x2="94080" y2="33431"/>
                            <a14:foregroundMark x1="66800" y1="95308" x2="67040" y2="91056"/>
                            <a14:foregroundMark x1="95520" y1="31525" x2="95920" y2="313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" t="2971" r="2725" b="2418"/>
              <a:stretch/>
            </p:blipFill>
            <p:spPr>
              <a:xfrm>
                <a:off x="7408917" y="2294212"/>
                <a:ext cx="4049211" cy="215640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37255D-CBA7-4BBF-84C5-F09DD5C77407}"/>
                  </a:ext>
                </a:extLst>
              </p:cNvPr>
              <p:cNvSpPr txBox="1"/>
              <p:nvPr/>
            </p:nvSpPr>
            <p:spPr>
              <a:xfrm>
                <a:off x="8564102" y="1823153"/>
                <a:ext cx="1738839" cy="425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600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위치 경향성 데이터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84FD09-273E-40AA-8AAE-019160353856}"/>
                </a:ext>
              </a:extLst>
            </p:cNvPr>
            <p:cNvSpPr txBox="1"/>
            <p:nvPr/>
          </p:nvSpPr>
          <p:spPr>
            <a:xfrm>
              <a:off x="7408917" y="4679000"/>
              <a:ext cx="4306830" cy="6190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CCTV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↓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경찰서↓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유동인구↑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거주인구↑ 그리드 선별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연도별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2000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건의 범죄 사례 추가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308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구축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데이터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047BC7-67DA-455E-BBCC-FDCE7070AB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74" b="94294" l="4766" r="94688">
                        <a14:foregroundMark x1="10234" y1="42368" x2="4766" y2="65193"/>
                        <a14:foregroundMark x1="85234" y1="9700" x2="90078" y2="8274"/>
                        <a14:foregroundMark x1="94688" y1="30956" x2="92734" y2="35806"/>
                        <a14:foregroundMark x1="66563" y1="94294" x2="66094" y2="91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9" t="4885" r="3438" b="1498"/>
          <a:stretch/>
        </p:blipFill>
        <p:spPr>
          <a:xfrm>
            <a:off x="2319584" y="2600570"/>
            <a:ext cx="4445210" cy="24004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5BC4C2B-56D4-43B2-BE9C-C84181C23902}"/>
              </a:ext>
            </a:extLst>
          </p:cNvPr>
          <p:cNvSpPr txBox="1"/>
          <p:nvPr/>
        </p:nvSpPr>
        <p:spPr>
          <a:xfrm>
            <a:off x="3921121" y="2123360"/>
            <a:ext cx="1723313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생성된 범죄 데이터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6E6D61-BEFB-430C-9BA3-580031C101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235"/>
          <a:stretch/>
        </p:blipFill>
        <p:spPr>
          <a:xfrm>
            <a:off x="8137021" y="2600570"/>
            <a:ext cx="3296696" cy="2376823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4AF4537-37E3-4C50-AE53-871C705F6FF3}"/>
              </a:ext>
            </a:extLst>
          </p:cNvPr>
          <p:cNvSpPr txBox="1"/>
          <p:nvPr/>
        </p:nvSpPr>
        <p:spPr>
          <a:xfrm>
            <a:off x="9258036" y="2123360"/>
            <a:ext cx="1064435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DB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25CE10E-9370-4E3F-A254-589416CCE965}"/>
              </a:ext>
            </a:extLst>
          </p:cNvPr>
          <p:cNvSpPr/>
          <p:nvPr/>
        </p:nvSpPr>
        <p:spPr>
          <a:xfrm>
            <a:off x="7056684" y="3605880"/>
            <a:ext cx="458972" cy="3898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07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구축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날씨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773046-9C08-477F-9087-6CF4D3F96F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"/>
          <a:stretch/>
        </p:blipFill>
        <p:spPr>
          <a:xfrm>
            <a:off x="7469393" y="2423696"/>
            <a:ext cx="3786137" cy="284376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10D1D17-3770-4B8D-9946-1A731525C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"/>
          <a:stretch/>
        </p:blipFill>
        <p:spPr>
          <a:xfrm>
            <a:off x="2591352" y="2423696"/>
            <a:ext cx="3845847" cy="284376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52C8EEC-4B1A-4464-9F87-99A222CEA9EE}"/>
              </a:ext>
            </a:extLst>
          </p:cNvPr>
          <p:cNvSpPr/>
          <p:nvPr/>
        </p:nvSpPr>
        <p:spPr>
          <a:xfrm>
            <a:off x="6723810" y="3650667"/>
            <a:ext cx="458972" cy="38981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7959F6-959E-4B8F-818C-56E292541E86}"/>
              </a:ext>
            </a:extLst>
          </p:cNvPr>
          <p:cNvSpPr txBox="1"/>
          <p:nvPr/>
        </p:nvSpPr>
        <p:spPr>
          <a:xfrm>
            <a:off x="2520517" y="5273689"/>
            <a:ext cx="4116890" cy="896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기상청 포털 제공 원본 데이터 수집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2014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~ 2019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시간 단위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관측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기온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강수량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풍속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습도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일조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등 필요한 데이터만 정제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5093F-E533-4F64-89F9-36EC8EE27A4B}"/>
              </a:ext>
            </a:extLst>
          </p:cNvPr>
          <p:cNvSpPr txBox="1"/>
          <p:nvPr/>
        </p:nvSpPr>
        <p:spPr>
          <a:xfrm>
            <a:off x="7469393" y="5267456"/>
            <a:ext cx="4116890" cy="342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가공된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Weather Table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로 삽입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B0A14-A03D-42F1-9850-69FF24FD58E8}"/>
              </a:ext>
            </a:extLst>
          </p:cNvPr>
          <p:cNvSpPr txBox="1"/>
          <p:nvPr/>
        </p:nvSpPr>
        <p:spPr>
          <a:xfrm>
            <a:off x="3780874" y="19416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원본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D1F57-15C1-477E-8D0E-51F83CC7B5E9}"/>
              </a:ext>
            </a:extLst>
          </p:cNvPr>
          <p:cNvSpPr txBox="1"/>
          <p:nvPr/>
        </p:nvSpPr>
        <p:spPr>
          <a:xfrm>
            <a:off x="9166112" y="1941648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endParaRPr lang="ko-KR" altLang="en-US" dirty="0">
              <a:solidFill>
                <a:schemeClr val="accent4">
                  <a:lumMod val="40000"/>
                  <a:lumOff val="6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03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4642</TotalTime>
  <Words>1293</Words>
  <Application>Microsoft Office PowerPoint</Application>
  <PresentationFormat>와이드스크린</PresentationFormat>
  <Paragraphs>383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KoPub돋움체_Pro Medium</vt:lpstr>
      <vt:lpstr>나눔스퀘어_ac ExtraBold</vt:lpstr>
      <vt:lpstr>Arial</vt:lpstr>
      <vt:lpstr>맑은 고딕</vt:lpstr>
      <vt:lpstr>나눔스퀘어_ac</vt:lpstr>
      <vt:lpstr>Microsoft YaHei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류형주</cp:lastModifiedBy>
  <cp:revision>573</cp:revision>
  <dcterms:created xsi:type="dcterms:W3CDTF">2018-08-02T07:05:36Z</dcterms:created>
  <dcterms:modified xsi:type="dcterms:W3CDTF">2021-04-14T05:57:40Z</dcterms:modified>
</cp:coreProperties>
</file>